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84" r:id="rId2"/>
    <p:sldId id="258" r:id="rId3"/>
    <p:sldId id="283" r:id="rId4"/>
    <p:sldId id="259" r:id="rId5"/>
    <p:sldId id="260" r:id="rId6"/>
    <p:sldId id="261" r:id="rId7"/>
    <p:sldId id="285" r:id="rId8"/>
    <p:sldId id="262" r:id="rId9"/>
    <p:sldId id="286" r:id="rId10"/>
    <p:sldId id="263" r:id="rId11"/>
    <p:sldId id="264" r:id="rId12"/>
    <p:sldId id="265" r:id="rId13"/>
    <p:sldId id="266" r:id="rId14"/>
    <p:sldId id="267" r:id="rId15"/>
    <p:sldId id="268" r:id="rId16"/>
    <p:sldId id="270" r:id="rId17"/>
    <p:sldId id="271" r:id="rId18"/>
    <p:sldId id="274" r:id="rId19"/>
    <p:sldId id="272" r:id="rId20"/>
    <p:sldId id="275" r:id="rId21"/>
    <p:sldId id="278" r:id="rId22"/>
    <p:sldId id="276" r:id="rId23"/>
    <p:sldId id="277" r:id="rId24"/>
    <p:sldId id="279" r:id="rId25"/>
    <p:sldId id="280" r:id="rId26"/>
    <p:sldId id="281" r:id="rId27"/>
    <p:sldId id="288" r:id="rId28"/>
    <p:sldId id="287" r:id="rId29"/>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60" d="100"/>
          <a:sy n="60" d="100"/>
        </p:scale>
        <p:origin x="-1572" y="-3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35" tIns="45718" rIns="91435" bIns="45718"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35" tIns="45718" rIns="91435" bIns="45718" rtlCol="0"/>
          <a:lstStyle>
            <a:lvl1pPr algn="r">
              <a:defRPr sz="1200"/>
            </a:lvl1pPr>
          </a:lstStyle>
          <a:p>
            <a:fld id="{8FACCCDC-5A17-473E-831F-9345D3F4E89C}" type="datetimeFigureOut">
              <a:rPr lang="es-MX" smtClean="0"/>
              <a:t>15/02/2019</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35" tIns="45718" rIns="91435" bIns="45718"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35" tIns="45718" rIns="91435" bIns="45718"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35" tIns="45718" rIns="91435" bIns="45718"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35" tIns="45718" rIns="91435" bIns="45718" rtlCol="0" anchor="b"/>
          <a:lstStyle>
            <a:lvl1pPr algn="r">
              <a:defRPr sz="1200"/>
            </a:lvl1pPr>
          </a:lstStyle>
          <a:p>
            <a:fld id="{D777D703-D3E5-416E-B2FC-A7FE7B5E3849}" type="slidenum">
              <a:rPr lang="es-MX" smtClean="0"/>
              <a:t>‹Nº›</a:t>
            </a:fld>
            <a:endParaRPr lang="es-MX"/>
          </a:p>
        </p:txBody>
      </p:sp>
    </p:spTree>
    <p:extLst>
      <p:ext uri="{BB962C8B-B14F-4D97-AF65-F5344CB8AC3E}">
        <p14:creationId xmlns:p14="http://schemas.microsoft.com/office/powerpoint/2010/main" val="4218432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D777D703-D3E5-416E-B2FC-A7FE7B5E3849}" type="slidenum">
              <a:rPr lang="es-MX" smtClean="0"/>
              <a:t>28</a:t>
            </a:fld>
            <a:endParaRPr lang="es-MX"/>
          </a:p>
        </p:txBody>
      </p:sp>
    </p:spTree>
    <p:extLst>
      <p:ext uri="{BB962C8B-B14F-4D97-AF65-F5344CB8AC3E}">
        <p14:creationId xmlns:p14="http://schemas.microsoft.com/office/powerpoint/2010/main" val="4190068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1FFF7CA9-58A8-4DC5-B095-BF7E99BBE428}" type="datetimeFigureOut">
              <a:rPr lang="es-MX" smtClean="0"/>
              <a:t>15/02/2019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0BFC4659-40E0-4D93-8BE4-66103101DEB3}" type="slidenum">
              <a:rPr lang="es-MX" smtClean="0"/>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FFF7CA9-58A8-4DC5-B095-BF7E99BBE428}" type="datetimeFigureOut">
              <a:rPr lang="es-MX" smtClean="0"/>
              <a:t>15/02/2019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0BFC4659-40E0-4D93-8BE4-66103101DEB3}"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FFF7CA9-58A8-4DC5-B095-BF7E99BBE428}" type="datetimeFigureOut">
              <a:rPr lang="es-MX" smtClean="0"/>
              <a:t>15/02/2019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0BFC4659-40E0-4D93-8BE4-66103101DEB3}" type="slidenum">
              <a:rPr lang="es-MX" smtClean="0"/>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FFF7CA9-58A8-4DC5-B095-BF7E99BBE428}" type="datetimeFigureOut">
              <a:rPr lang="es-MX" smtClean="0"/>
              <a:t>15/02/2019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0BFC4659-40E0-4D93-8BE4-66103101DEB3}" type="slidenum">
              <a:rPr lang="es-MX" smtClean="0"/>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FFF7CA9-58A8-4DC5-B095-BF7E99BBE428}" type="datetimeFigureOut">
              <a:rPr lang="es-MX" smtClean="0"/>
              <a:t>15/02/2019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0BFC4659-40E0-4D93-8BE4-66103101DEB3}" type="slidenum">
              <a:rPr lang="es-MX" smtClean="0"/>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1FFF7CA9-58A8-4DC5-B095-BF7E99BBE428}" type="datetimeFigureOut">
              <a:rPr lang="es-MX" smtClean="0"/>
              <a:t>15/02/2019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0BFC4659-40E0-4D93-8BE4-66103101DEB3}" type="slidenum">
              <a:rPr lang="es-MX" smtClean="0"/>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1FFF7CA9-58A8-4DC5-B095-BF7E99BBE428}" type="datetimeFigureOut">
              <a:rPr lang="es-MX" smtClean="0"/>
              <a:t>15/02/2019</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0BFC4659-40E0-4D93-8BE4-66103101DEB3}" type="slidenum">
              <a:rPr lang="es-MX" smtClean="0"/>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1FFF7CA9-58A8-4DC5-B095-BF7E99BBE428}" type="datetimeFigureOut">
              <a:rPr lang="es-MX" smtClean="0"/>
              <a:t>15/02/2019</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0BFC4659-40E0-4D93-8BE4-66103101DEB3}" type="slidenum">
              <a:rPr lang="es-MX" smtClean="0"/>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FFF7CA9-58A8-4DC5-B095-BF7E99BBE428}" type="datetimeFigureOut">
              <a:rPr lang="es-MX" smtClean="0"/>
              <a:t>15/02/2019</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0BFC4659-40E0-4D93-8BE4-66103101DEB3}"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FFF7CA9-58A8-4DC5-B095-BF7E99BBE428}" type="datetimeFigureOut">
              <a:rPr lang="es-MX" smtClean="0"/>
              <a:t>15/02/2019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0BFC4659-40E0-4D93-8BE4-66103101DEB3}" type="slidenum">
              <a:rPr lang="es-MX" smtClean="0"/>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FFF7CA9-58A8-4DC5-B095-BF7E99BBE428}" type="datetimeFigureOut">
              <a:rPr lang="es-MX" smtClean="0"/>
              <a:t>15/02/2019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0BFC4659-40E0-4D93-8BE4-66103101DEB3}" type="slidenum">
              <a:rPr lang="es-MX" smtClean="0"/>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FF7CA9-58A8-4DC5-B095-BF7E99BBE428}" type="datetimeFigureOut">
              <a:rPr lang="es-MX" smtClean="0"/>
              <a:t>15/02/2019</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FC4659-40E0-4D93-8BE4-66103101DEB3}" type="slidenum">
              <a:rPr lang="es-MX" smtClean="0"/>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6.gif"/></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0" name="Picture 16" descr="C:\Users\Javi\Desktop\IMAGENES DE PRODUCTOS PNG\IMPACElastoflexT1Acrilic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6256" y="3241711"/>
            <a:ext cx="2995877" cy="2419537"/>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1250150" y="2000307"/>
            <a:ext cx="6778234" cy="646331"/>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s-MX" sz="3600" b="1" dirty="0" smtClean="0"/>
              <a:t>CAPACITACION DE VENTAS</a:t>
            </a:r>
          </a:p>
        </p:txBody>
      </p:sp>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3296"/>
            <a:ext cx="9144000"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7" descr="http://www.impac.com.mx/_img/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0392" y="5886800"/>
            <a:ext cx="1053913" cy="100412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http://www.impac.com.mx/_img/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3534" y="650624"/>
            <a:ext cx="1416608" cy="13496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Javi\Desktop\IMAGENES DE PRODUCTOS PNG\impac_sokul_15-Nuev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79" y="3473302"/>
            <a:ext cx="2664931" cy="2007919"/>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Javi\Desktop\IMAGENES DE PRODUCTOS PNG\Platinum.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96136" y="3789040"/>
            <a:ext cx="2599960" cy="2174057"/>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Javi\Desktop\IMAGENES DE PRODUCTOS PNG\TT.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9592" y="3573016"/>
            <a:ext cx="2691923" cy="217405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Users\Javi\Desktop\IMAGENES DE PRODUCTOS PNG\Ultra-7.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00259" y="3861048"/>
            <a:ext cx="2715757" cy="2127322"/>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C:\Users\Javi\Desktop\IMAGENES DE PRODUCTOS PNG\Ultra-1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59707" y="3919240"/>
            <a:ext cx="2691923" cy="21740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PAC® 5000 Fibratad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108006" y="3200636"/>
            <a:ext cx="3612573" cy="2917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16012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28596" y="460990"/>
            <a:ext cx="8286808" cy="1815882"/>
          </a:xfrm>
          <a:prstGeom prst="rect">
            <a:avLst/>
          </a:prstGeom>
        </p:spPr>
        <p:txBody>
          <a:bodyPr wrap="square">
            <a:spAutoFit/>
          </a:bodyPr>
          <a:lstStyle/>
          <a:p>
            <a:pPr fontAlgn="base"/>
            <a:r>
              <a:rPr lang="es-MX" sz="3200" b="1" dirty="0"/>
              <a:t>De principio a fin</a:t>
            </a:r>
          </a:p>
          <a:p>
            <a:pPr fontAlgn="base"/>
            <a:endParaRPr lang="es-MX" sz="2000" dirty="0" smtClean="0"/>
          </a:p>
          <a:p>
            <a:pPr fontAlgn="base"/>
            <a:r>
              <a:rPr lang="es-MX" sz="2000" i="1" dirty="0" smtClean="0"/>
              <a:t>Algo </a:t>
            </a:r>
            <a:r>
              <a:rPr lang="es-MX" sz="2000" i="1" dirty="0"/>
              <a:t>que debes tener en cuenta sobre esta estrategia de ventas sin vender es que inicia desde el primer contacto y nunca termina</a:t>
            </a:r>
            <a:r>
              <a:rPr lang="es-MX" sz="2000" i="1" dirty="0" smtClean="0"/>
              <a:t>.</a:t>
            </a:r>
          </a:p>
          <a:p>
            <a:pPr fontAlgn="base"/>
            <a:endParaRPr lang="es-MX" sz="2000"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3296"/>
            <a:ext cx="9144000"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7" descr="http://www.impac.com.mx/_img/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0392" y="5886800"/>
            <a:ext cx="1053913" cy="1004122"/>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http://www.qualityservice.mobi/images/servicio-client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3243" y="2362450"/>
            <a:ext cx="3267229" cy="3267229"/>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428596" y="2420888"/>
            <a:ext cx="4863484" cy="2862322"/>
          </a:xfrm>
          <a:prstGeom prst="rect">
            <a:avLst/>
          </a:prstGeom>
        </p:spPr>
        <p:txBody>
          <a:bodyPr wrap="square">
            <a:spAutoFit/>
          </a:bodyPr>
          <a:lstStyle/>
          <a:p>
            <a:pPr fontAlgn="base"/>
            <a:r>
              <a:rPr lang="es-MX" sz="2000" dirty="0"/>
              <a:t>Muchos vendedores se dan por vencidos después de la</a:t>
            </a:r>
            <a:r>
              <a:rPr lang="es-MX" sz="2000" b="1" dirty="0"/>
              <a:t> primera visita a un cliente</a:t>
            </a:r>
            <a:r>
              <a:rPr lang="es-MX" sz="2000" dirty="0"/>
              <a:t> al que no le venden y nunca lo vuelven a buscar o visitar. Por otro lado, muchos vendedores dejan de atender al cliente una vez que se firma el contrato. Ambas fórmulas son erróneas, puesto que comunican al cliente que lo único que te interesa es venderle y no, realmente, ayudarle.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marketingdirecto.com/wp-content/uploads/2013/04/punto-de-venta.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12160" y="3356992"/>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3296"/>
            <a:ext cx="9144000"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0" y="111978"/>
            <a:ext cx="9144000" cy="5909310"/>
          </a:xfrm>
          <a:prstGeom prst="rect">
            <a:avLst/>
          </a:prstGeom>
        </p:spPr>
        <p:txBody>
          <a:bodyPr wrap="square">
            <a:spAutoFit/>
          </a:bodyPr>
          <a:lstStyle/>
          <a:p>
            <a:pPr fontAlgn="base"/>
            <a:r>
              <a:rPr lang="es-MX" dirty="0" smtClean="0"/>
              <a:t>Termino esta columna la noche antes de irme de vacaciones con mi familia a mi tiempo compartido, aquel que juré que jamás compraría. ¿Qué me hizo cambiar de opinión y comprarlo? Me </a:t>
            </a:r>
            <a:r>
              <a:rPr lang="es-MX" dirty="0"/>
              <a:t>encontré con una compañía y un vendedor que siguieron varios de estos pasos</a:t>
            </a:r>
            <a:r>
              <a:rPr lang="es-MX" dirty="0" smtClean="0"/>
              <a:t>:</a:t>
            </a:r>
          </a:p>
          <a:p>
            <a:pPr fontAlgn="base"/>
            <a:endParaRPr lang="es-MX" dirty="0"/>
          </a:p>
          <a:p>
            <a:pPr fontAlgn="base"/>
            <a:r>
              <a:rPr lang="es-MX" b="1" dirty="0"/>
              <a:t>1) </a:t>
            </a:r>
            <a:r>
              <a:rPr lang="es-MX" dirty="0"/>
              <a:t> La compañía que me lo vendió es una </a:t>
            </a:r>
            <a:r>
              <a:rPr lang="es-MX" b="1" dirty="0"/>
              <a:t>cadena de hoteles</a:t>
            </a:r>
            <a:r>
              <a:rPr lang="es-MX" dirty="0"/>
              <a:t> seria e internacional con una excelente </a:t>
            </a:r>
            <a:r>
              <a:rPr lang="es-MX" b="1" dirty="0"/>
              <a:t>reputación</a:t>
            </a:r>
            <a:r>
              <a:rPr lang="es-MX" dirty="0"/>
              <a:t>, lo cual implica una relación de honestidad y confianza</a:t>
            </a:r>
            <a:r>
              <a:rPr lang="es-MX" dirty="0" smtClean="0"/>
              <a:t>.</a:t>
            </a:r>
          </a:p>
          <a:p>
            <a:pPr fontAlgn="base"/>
            <a:endParaRPr lang="es-MX" dirty="0"/>
          </a:p>
          <a:p>
            <a:pPr fontAlgn="base"/>
            <a:r>
              <a:rPr lang="es-MX" b="1" dirty="0"/>
              <a:t>2)</a:t>
            </a:r>
            <a:r>
              <a:rPr lang="es-MX" dirty="0"/>
              <a:t> Se dieron a la tarea de entender mis </a:t>
            </a:r>
            <a:r>
              <a:rPr lang="es-MX" b="1" dirty="0"/>
              <a:t>necesidades </a:t>
            </a:r>
            <a:r>
              <a:rPr lang="es-MX" dirty="0"/>
              <a:t>y me ofrecieron exactamente lo que necesitaba, ni más ni menos.</a:t>
            </a:r>
          </a:p>
          <a:p>
            <a:pPr fontAlgn="base"/>
            <a:endParaRPr lang="es-MX" b="1" dirty="0" smtClean="0"/>
          </a:p>
          <a:p>
            <a:pPr fontAlgn="base"/>
            <a:r>
              <a:rPr lang="es-MX" b="1" dirty="0" smtClean="0"/>
              <a:t>3</a:t>
            </a:r>
            <a:r>
              <a:rPr lang="es-MX" b="1" dirty="0"/>
              <a:t>)</a:t>
            </a:r>
            <a:r>
              <a:rPr lang="es-MX" dirty="0"/>
              <a:t> En ningún momento me presionaron o exageraron los </a:t>
            </a:r>
            <a:r>
              <a:rPr lang="es-MX" b="1" dirty="0"/>
              <a:t>beneficios del producto</a:t>
            </a:r>
            <a:r>
              <a:rPr lang="es-MX" dirty="0"/>
              <a:t>. De hecho, me invitaron al resort todo pagado sin obligarme a asistir a la presentación del tiempo compartido.</a:t>
            </a:r>
          </a:p>
          <a:p>
            <a:pPr fontAlgn="base"/>
            <a:endParaRPr lang="es-MX" b="1" dirty="0" smtClean="0"/>
          </a:p>
          <a:p>
            <a:pPr fontAlgn="base"/>
            <a:r>
              <a:rPr lang="es-MX" b="1" dirty="0" smtClean="0"/>
              <a:t>4</a:t>
            </a:r>
            <a:r>
              <a:rPr lang="es-MX" b="1" dirty="0"/>
              <a:t>) </a:t>
            </a:r>
            <a:r>
              <a:rPr lang="es-MX" dirty="0"/>
              <a:t>Durante la presentación, a la cual accedí a ir voluntariamente, estaban dispuestos a </a:t>
            </a:r>
            <a:r>
              <a:rPr lang="es-MX" dirty="0" smtClean="0"/>
              <a:t>no </a:t>
            </a:r>
            <a:r>
              <a:rPr lang="es-MX" b="1" dirty="0" smtClean="0"/>
              <a:t>cerrar </a:t>
            </a:r>
            <a:r>
              <a:rPr lang="es-MX" b="1" dirty="0"/>
              <a:t>la venta</a:t>
            </a:r>
            <a:r>
              <a:rPr lang="es-MX" dirty="0"/>
              <a:t> si yo no la deseaba.</a:t>
            </a:r>
          </a:p>
          <a:p>
            <a:pPr fontAlgn="base"/>
            <a:endParaRPr lang="es-MX" b="1" dirty="0" smtClean="0"/>
          </a:p>
          <a:p>
            <a:pPr fontAlgn="base"/>
            <a:r>
              <a:rPr lang="es-MX" b="1" dirty="0" smtClean="0"/>
              <a:t>5</a:t>
            </a:r>
            <a:r>
              <a:rPr lang="es-MX" b="1" dirty="0"/>
              <a:t>)</a:t>
            </a:r>
            <a:r>
              <a:rPr lang="es-MX" dirty="0"/>
              <a:t> Fueron totalmente honestos conmigo y me dijeron exactamente qué esperar y no esperar del producto, y después lo cumplieron al pie de la </a:t>
            </a:r>
            <a:r>
              <a:rPr lang="es-MX" dirty="0" smtClean="0"/>
              <a:t>letra</a:t>
            </a:r>
            <a:r>
              <a:rPr lang="es-MX" dirty="0"/>
              <a:t>.</a:t>
            </a:r>
          </a:p>
          <a:p>
            <a:pPr fontAlgn="base"/>
            <a:endParaRPr lang="es-MX" b="1" dirty="0" smtClean="0"/>
          </a:p>
          <a:p>
            <a:pPr fontAlgn="base"/>
            <a:r>
              <a:rPr lang="es-MX" b="1" dirty="0" smtClean="0"/>
              <a:t>6</a:t>
            </a:r>
            <a:r>
              <a:rPr lang="es-MX" b="1" dirty="0"/>
              <a:t>)</a:t>
            </a:r>
            <a:r>
              <a:rPr lang="es-MX" dirty="0"/>
              <a:t> Me brindaron un </a:t>
            </a:r>
            <a:r>
              <a:rPr lang="es-MX" b="1" dirty="0"/>
              <a:t>extraordinario servicio</a:t>
            </a:r>
            <a:r>
              <a:rPr lang="es-MX" dirty="0"/>
              <a:t> en todo momento: antes, durante y después de la venta. </a:t>
            </a:r>
          </a:p>
        </p:txBody>
      </p:sp>
      <p:pic>
        <p:nvPicPr>
          <p:cNvPr id="4" name="Picture 7" descr="http://www.impac.com.mx/_img/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0392" y="5886800"/>
            <a:ext cx="1053913" cy="10041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4.bp.blogspot.com/-IXeMrjpLYvY/Ufe21ZaAbLI/AAAAAAAAADU/Sm3ZieV49bM/s1600/vendedo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4" y="1971600"/>
            <a:ext cx="2897560" cy="2897560"/>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357158" y="188640"/>
            <a:ext cx="6231066" cy="4462760"/>
          </a:xfrm>
          <a:prstGeom prst="rect">
            <a:avLst/>
          </a:prstGeom>
        </p:spPr>
        <p:txBody>
          <a:bodyPr wrap="square">
            <a:spAutoFit/>
          </a:bodyPr>
          <a:lstStyle/>
          <a:p>
            <a:pPr algn="ctr" fontAlgn="base"/>
            <a:r>
              <a:rPr lang="es-MX" sz="3200" b="1" dirty="0" smtClean="0"/>
              <a:t>Vístete para impresionar positivamente</a:t>
            </a:r>
          </a:p>
          <a:p>
            <a:pPr fontAlgn="base"/>
            <a:endParaRPr lang="es-MX" sz="3200" b="1" dirty="0" smtClean="0"/>
          </a:p>
          <a:p>
            <a:pPr fontAlgn="base"/>
            <a:r>
              <a:rPr lang="es-MX" sz="2000" dirty="0" smtClean="0"/>
              <a:t>He visto como varios</a:t>
            </a:r>
            <a:r>
              <a:rPr lang="es-MX" sz="2000" b="1" dirty="0" smtClean="0"/>
              <a:t> vendedores</a:t>
            </a:r>
            <a:r>
              <a:rPr lang="es-MX" sz="2000" dirty="0" smtClean="0"/>
              <a:t> se confían en que el cliente sólo juzgará la calidad del producto por sus </a:t>
            </a:r>
            <a:r>
              <a:rPr lang="es-MX" sz="2000" b="1" dirty="0" smtClean="0"/>
              <a:t>propios beneficios</a:t>
            </a:r>
            <a:r>
              <a:rPr lang="es-MX" sz="2000" dirty="0" smtClean="0"/>
              <a:t>, cuando en realidad asociarán </a:t>
            </a:r>
            <a:r>
              <a:rPr lang="es-MX" sz="2000" b="1" dirty="0" smtClean="0"/>
              <a:t>la imagen de la marca con la imagen del vendedor</a:t>
            </a:r>
            <a:r>
              <a:rPr lang="es-MX" sz="2000" dirty="0" smtClean="0"/>
              <a:t>, sólo que jamás dirán lo que pensaron al hacer esta asociación.</a:t>
            </a:r>
            <a:br>
              <a:rPr lang="es-MX" sz="2000" dirty="0" smtClean="0"/>
            </a:br>
            <a:r>
              <a:rPr lang="es-MX" sz="2000" dirty="0" smtClean="0"/>
              <a:t/>
            </a:r>
            <a:br>
              <a:rPr lang="es-MX" sz="2000" dirty="0" smtClean="0"/>
            </a:br>
            <a:r>
              <a:rPr lang="es-MX" sz="2000" dirty="0"/>
              <a:t>Sólo existe una única oportunidad para causar una buena impresión, así que ¿por qué desperdiciarla?</a:t>
            </a:r>
            <a:r>
              <a:rPr lang="es-MX" sz="2000" b="1" dirty="0"/>
              <a:t> Vístete para el éxito </a:t>
            </a:r>
            <a:r>
              <a:rPr lang="es-MX" sz="2000" dirty="0"/>
              <a:t>apropiadamente.</a:t>
            </a:r>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3296"/>
            <a:ext cx="9144000"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7" descr="http://www.impac.com.mx/_img/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0392" y="5886800"/>
            <a:ext cx="1053913" cy="1004122"/>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p:nvPr/>
        </p:nvSpPr>
        <p:spPr>
          <a:xfrm>
            <a:off x="611560" y="5086925"/>
            <a:ext cx="5760640" cy="64633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s-MX" dirty="0"/>
              <a:t>La regla de </a:t>
            </a:r>
            <a:r>
              <a:rPr lang="es-MX" dirty="0" smtClean="0"/>
              <a:t>oro de un consultor de imagen:</a:t>
            </a:r>
            <a:r>
              <a:rPr lang="es-MX" dirty="0"/>
              <a:t> </a:t>
            </a:r>
            <a:endParaRPr lang="es-MX" dirty="0" smtClean="0"/>
          </a:p>
          <a:p>
            <a:pPr algn="ctr"/>
            <a:r>
              <a:rPr lang="es-MX" b="1" dirty="0" smtClean="0"/>
              <a:t>“</a:t>
            </a:r>
            <a:r>
              <a:rPr lang="es-MX" b="1" dirty="0"/>
              <a:t>vístete siempre un poco mejor que tu cliente”</a:t>
            </a:r>
            <a:r>
              <a:rPr lang="es-MX" dirty="0"/>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045044" y="1484784"/>
            <a:ext cx="4703420" cy="2554545"/>
          </a:xfrm>
          <a:prstGeom prst="rect">
            <a:avLst/>
          </a:prstGeom>
        </p:spPr>
        <p:txBody>
          <a:bodyPr wrap="square">
            <a:spAutoFit/>
          </a:bodyPr>
          <a:lstStyle/>
          <a:p>
            <a:pPr fontAlgn="base"/>
            <a:r>
              <a:rPr lang="es-MX" sz="2000" dirty="0" smtClean="0"/>
              <a:t>Cuando </a:t>
            </a:r>
            <a:r>
              <a:rPr lang="es-MX" sz="2000" dirty="0"/>
              <a:t>de ventas se trata toda interacción que realizas puede ser valiosa, así que no olvides que la</a:t>
            </a:r>
            <a:r>
              <a:rPr lang="es-MX" sz="2000" b="1" dirty="0"/>
              <a:t> buena educación</a:t>
            </a:r>
            <a:r>
              <a:rPr lang="es-MX" sz="2000" dirty="0"/>
              <a:t> y cortesía son bienvenidas en cualquier lugar. Saluda a cada persona con la que tu mirada se cruce y </a:t>
            </a:r>
            <a:r>
              <a:rPr lang="es-MX" sz="2000" b="1" dirty="0"/>
              <a:t>sonríe cordialmente</a:t>
            </a:r>
            <a:r>
              <a:rPr lang="es-MX" sz="2000" dirty="0"/>
              <a:t>, nunca sabes a quien acabas de saludar y podría tratarse del </a:t>
            </a:r>
            <a:r>
              <a:rPr lang="es-MX" sz="2000" b="1" dirty="0"/>
              <a:t>jefe del cliente</a:t>
            </a:r>
            <a:r>
              <a:rPr lang="es-MX" sz="2000" dirty="0"/>
              <a:t> al que visitas.</a:t>
            </a:r>
          </a:p>
        </p:txBody>
      </p:sp>
      <p:sp>
        <p:nvSpPr>
          <p:cNvPr id="3" name="2 Rectángulo"/>
          <p:cNvSpPr/>
          <p:nvPr/>
        </p:nvSpPr>
        <p:spPr>
          <a:xfrm>
            <a:off x="323528" y="4154304"/>
            <a:ext cx="8424936" cy="1938992"/>
          </a:xfrm>
          <a:prstGeom prst="rect">
            <a:avLst/>
          </a:prstGeom>
        </p:spPr>
        <p:txBody>
          <a:bodyPr wrap="square">
            <a:spAutoFit/>
          </a:bodyPr>
          <a:lstStyle/>
          <a:p>
            <a:pPr fontAlgn="base"/>
            <a:r>
              <a:rPr lang="es-MX" sz="2000" b="1" dirty="0"/>
              <a:t>Da un saludo de mano firme y sonríe</a:t>
            </a:r>
          </a:p>
          <a:p>
            <a:pPr fontAlgn="base"/>
            <a:r>
              <a:rPr lang="es-MX" sz="2000" dirty="0"/>
              <a:t>Tu </a:t>
            </a:r>
            <a:r>
              <a:rPr lang="es-MX" sz="2000" b="1" dirty="0"/>
              <a:t>saludo profesional es muy poderoso</a:t>
            </a:r>
            <a:r>
              <a:rPr lang="es-MX" sz="2000" dirty="0"/>
              <a:t> y muchos vendedores creen que la venta comienza cuando hablan de su producto. Error. La manera en que saludas de mano muestra </a:t>
            </a:r>
            <a:r>
              <a:rPr lang="es-MX" sz="2000" dirty="0" smtClean="0"/>
              <a:t>tu </a:t>
            </a:r>
            <a:r>
              <a:rPr lang="es-MX" sz="2000" b="1" dirty="0" smtClean="0"/>
              <a:t>seguridad </a:t>
            </a:r>
            <a:r>
              <a:rPr lang="es-MX" sz="2000" b="1" dirty="0"/>
              <a:t>y confianza</a:t>
            </a:r>
            <a:r>
              <a:rPr lang="es-MX" sz="2000" dirty="0"/>
              <a:t>. Da un apretón firme (sin destrozarle los huesos y más si tu cliente es mujer) cuidando que tu mano y la de tu cliente embonen perfectamente, </a:t>
            </a:r>
            <a:r>
              <a:rPr lang="es-MX" sz="2000" b="1" dirty="0"/>
              <a:t>mira a los ojos y sonríe</a:t>
            </a:r>
            <a:r>
              <a:rPr lang="es-MX" sz="2000" dirty="0"/>
              <a:t>.</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3296"/>
            <a:ext cx="9144000"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7" descr="http://www.impac.com.mx/_img/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0392" y="5886800"/>
            <a:ext cx="1053913" cy="1004122"/>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1701431" y="116632"/>
            <a:ext cx="5894905" cy="1077218"/>
          </a:xfrm>
          <a:prstGeom prst="rect">
            <a:avLst/>
          </a:prstGeom>
        </p:spPr>
        <p:txBody>
          <a:bodyPr wrap="square">
            <a:spAutoFit/>
          </a:bodyPr>
          <a:lstStyle/>
          <a:p>
            <a:pPr algn="ctr" fontAlgn="base"/>
            <a:r>
              <a:rPr lang="es-MX" sz="3200" b="1" dirty="0"/>
              <a:t>Sé cordial y no olvides saludar a quien interactúe contigo</a:t>
            </a:r>
          </a:p>
        </p:txBody>
      </p:sp>
      <p:pic>
        <p:nvPicPr>
          <p:cNvPr id="13314" name="Picture 2" descr="http://thumbs.dreamstime.com/t/cliente-joven-que-sacude-la-mano-con-el-ingeniero-44774415.jpg"/>
          <p:cNvPicPr>
            <a:picLocks noChangeAspect="1" noChangeArrowheads="1"/>
          </p:cNvPicPr>
          <p:nvPr/>
        </p:nvPicPr>
        <p:blipFill rotWithShape="1">
          <a:blip r:embed="rId4">
            <a:extLst>
              <a:ext uri="{28A0092B-C50C-407E-A947-70E740481C1C}">
                <a14:useLocalDpi xmlns:a14="http://schemas.microsoft.com/office/drawing/2010/main" val="0"/>
              </a:ext>
            </a:extLst>
          </a:blip>
          <a:srcRect l="11674" r="7611"/>
          <a:stretch/>
        </p:blipFill>
        <p:spPr bwMode="auto">
          <a:xfrm>
            <a:off x="423255" y="1377969"/>
            <a:ext cx="3428665" cy="25550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188640"/>
            <a:ext cx="8286808" cy="1877437"/>
          </a:xfrm>
          <a:prstGeom prst="rect">
            <a:avLst/>
          </a:prstGeom>
        </p:spPr>
        <p:txBody>
          <a:bodyPr wrap="square">
            <a:spAutoFit/>
          </a:bodyPr>
          <a:lstStyle/>
          <a:p>
            <a:pPr fontAlgn="base"/>
            <a:r>
              <a:rPr lang="es-MX" sz="3200" b="1" dirty="0"/>
              <a:t>Elige muy bien en dónde </a:t>
            </a:r>
            <a:r>
              <a:rPr lang="es-MX" sz="3200" b="1" dirty="0" smtClean="0"/>
              <a:t>colocarte.</a:t>
            </a:r>
            <a:endParaRPr lang="es-MX" sz="3200" b="1" dirty="0"/>
          </a:p>
          <a:p>
            <a:pPr fontAlgn="base"/>
            <a:endParaRPr lang="es-MX" sz="2000" dirty="0" smtClean="0"/>
          </a:p>
          <a:p>
            <a:pPr fontAlgn="base"/>
            <a:r>
              <a:rPr lang="es-MX" sz="2000" dirty="0" smtClean="0"/>
              <a:t>Esta </a:t>
            </a:r>
            <a:r>
              <a:rPr lang="es-MX" sz="2000" dirty="0"/>
              <a:t>regla es sumamente poderosa. El lugar que eliges para </a:t>
            </a:r>
            <a:r>
              <a:rPr lang="es-MX" sz="2000" dirty="0" smtClean="0"/>
              <a:t>colocarte puede </a:t>
            </a:r>
            <a:r>
              <a:rPr lang="es-MX" sz="2000" dirty="0"/>
              <a:t>determinar </a:t>
            </a:r>
            <a:r>
              <a:rPr lang="es-MX" sz="2000" dirty="0" smtClean="0"/>
              <a:t>el </a:t>
            </a:r>
            <a:r>
              <a:rPr lang="es-MX" sz="2000" b="1" dirty="0" smtClean="0"/>
              <a:t>curso </a:t>
            </a:r>
            <a:r>
              <a:rPr lang="es-MX" sz="2000" b="1" dirty="0"/>
              <a:t>de tu venta</a:t>
            </a:r>
            <a:r>
              <a:rPr lang="es-MX" sz="2000" dirty="0"/>
              <a:t>, así que toma una buena decisión. </a:t>
            </a:r>
            <a:endParaRPr lang="es-MX" sz="2000" dirty="0" smtClean="0"/>
          </a:p>
          <a:p>
            <a:pPr fontAlgn="base"/>
            <a:endParaRPr lang="es-MX" sz="2000" dirty="0"/>
          </a:p>
        </p:txBody>
      </p:sp>
      <p:sp>
        <p:nvSpPr>
          <p:cNvPr id="7" name="6 Rectángulo"/>
          <p:cNvSpPr/>
          <p:nvPr/>
        </p:nvSpPr>
        <p:spPr>
          <a:xfrm>
            <a:off x="433341" y="1844824"/>
            <a:ext cx="5650827" cy="3139321"/>
          </a:xfrm>
          <a:prstGeom prst="rect">
            <a:avLst/>
          </a:prstGeom>
        </p:spPr>
        <p:txBody>
          <a:bodyPr wrap="square">
            <a:spAutoFit/>
          </a:bodyPr>
          <a:lstStyle/>
          <a:p>
            <a:pPr fontAlgn="base"/>
            <a:r>
              <a:rPr lang="es-MX" dirty="0"/>
              <a:t>Si tu cliente te recibe en su oficina elige la silla que te permita </a:t>
            </a:r>
            <a:r>
              <a:rPr lang="es-MX" b="1" dirty="0"/>
              <a:t>quedar de frente</a:t>
            </a:r>
            <a:r>
              <a:rPr lang="es-MX" dirty="0"/>
              <a:t> y sin ningún objeto que impida tu visibilidad. Si te conducen a una sala de juntas </a:t>
            </a:r>
            <a:r>
              <a:rPr lang="es-MX" b="1" dirty="0"/>
              <a:t>jamás te sientes en las cabeceras</a:t>
            </a:r>
            <a:r>
              <a:rPr lang="es-MX" dirty="0"/>
              <a:t>, pues están destinadas a los altos mandos de la empresa que visitas, elige uno de los asientos laterales que queden frente a la puerta, así tu cliente no se distraerá con cada persona que pase</a:t>
            </a:r>
            <a:r>
              <a:rPr lang="es-MX" dirty="0" smtClean="0"/>
              <a:t>.</a:t>
            </a:r>
          </a:p>
          <a:p>
            <a:pPr fontAlgn="base"/>
            <a:endParaRPr lang="es-MX" dirty="0"/>
          </a:p>
          <a:p>
            <a:pPr fontAlgn="base"/>
            <a:r>
              <a:rPr lang="es-MX" dirty="0" smtClean="0"/>
              <a:t>En un pasillo de ventas elige ponerte frente a tu competencia para que el cliente no tenga posibilidad de ver mas opciones, siempre de frente al cliente.</a:t>
            </a:r>
            <a:endParaRPr lang="es-MX" dirty="0"/>
          </a:p>
        </p:txBody>
      </p:sp>
      <p:pic>
        <p:nvPicPr>
          <p:cNvPr id="14342" name="Picture 6" descr="http://exhibitcraft.files.wordpress.com/2013/02/face-to-face-social-interation.jpg"/>
          <p:cNvPicPr>
            <a:picLocks noChangeAspect="1" noChangeArrowheads="1"/>
          </p:cNvPicPr>
          <p:nvPr/>
        </p:nvPicPr>
        <p:blipFill rotWithShape="1">
          <a:blip r:embed="rId2">
            <a:extLst>
              <a:ext uri="{28A0092B-C50C-407E-A947-70E740481C1C}">
                <a14:useLocalDpi xmlns:a14="http://schemas.microsoft.com/office/drawing/2010/main" val="0"/>
              </a:ext>
            </a:extLst>
          </a:blip>
          <a:srcRect l="7009" r="57003"/>
          <a:stretch/>
        </p:blipFill>
        <p:spPr bwMode="auto">
          <a:xfrm>
            <a:off x="6192598" y="1772816"/>
            <a:ext cx="2195826" cy="343025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5 Grupo"/>
          <p:cNvGrpSpPr/>
          <p:nvPr/>
        </p:nvGrpSpPr>
        <p:grpSpPr>
          <a:xfrm>
            <a:off x="467544" y="5157192"/>
            <a:ext cx="1080120" cy="898630"/>
            <a:chOff x="6326587" y="3603085"/>
            <a:chExt cx="1420301" cy="1420301"/>
          </a:xfrm>
        </p:grpSpPr>
        <p:pic>
          <p:nvPicPr>
            <p:cNvPr id="14340" name="Picture 4" descr="http://www.asesoriasysoluciones.com/733-large_leometr/carpeta-blanc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666295">
              <a:off x="6326587" y="3603085"/>
              <a:ext cx="1420301" cy="14203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www.impac.com.mx/_img/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613336">
              <a:off x="6660232" y="4005064"/>
              <a:ext cx="542364" cy="516741"/>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2 Rectángulo"/>
          <p:cNvSpPr/>
          <p:nvPr/>
        </p:nvSpPr>
        <p:spPr>
          <a:xfrm>
            <a:off x="1691680" y="5373216"/>
            <a:ext cx="5884310" cy="64633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s-MX" dirty="0" smtClean="0"/>
              <a:t>Coloca </a:t>
            </a:r>
            <a:r>
              <a:rPr lang="es-MX" dirty="0"/>
              <a:t>tu </a:t>
            </a:r>
            <a:r>
              <a:rPr lang="es-MX" b="1" dirty="0" smtClean="0"/>
              <a:t>carpeta </a:t>
            </a:r>
            <a:r>
              <a:rPr lang="es-MX" dirty="0" smtClean="0"/>
              <a:t>en </a:t>
            </a:r>
            <a:r>
              <a:rPr lang="es-MX" dirty="0"/>
              <a:t>el lugar que elegiste pero</a:t>
            </a:r>
            <a:r>
              <a:rPr lang="es-MX" b="1" dirty="0"/>
              <a:t> jamás tomes asiento hasta que llegue tu cliente</a:t>
            </a:r>
            <a:r>
              <a:rPr lang="es-MX" dirty="0"/>
              <a:t>.</a:t>
            </a:r>
          </a:p>
        </p:txBody>
      </p:sp>
      <p:pic>
        <p:nvPicPr>
          <p:cNvPr id="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093296"/>
            <a:ext cx="9144000"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7" descr="http://www.impac.com.mx/_img/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00392" y="5886800"/>
            <a:ext cx="1053913" cy="10041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3296"/>
            <a:ext cx="9144000"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7" descr="http://www.impac.com.mx/_img/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0392" y="5886800"/>
            <a:ext cx="1053913" cy="1004122"/>
          </a:xfrm>
          <a:prstGeom prst="rect">
            <a:avLst/>
          </a:prstGeom>
          <a:noFill/>
          <a:extLst>
            <a:ext uri="{909E8E84-426E-40DD-AFC4-6F175D3DCCD1}">
              <a14:hiddenFill xmlns:a14="http://schemas.microsoft.com/office/drawing/2010/main">
                <a:solidFill>
                  <a:srgbClr val="FFFFFF"/>
                </a:solidFill>
              </a14:hiddenFill>
            </a:ext>
          </a:extLst>
        </p:spPr>
      </p:pic>
      <p:sp>
        <p:nvSpPr>
          <p:cNvPr id="6" name="2 Rectángulo"/>
          <p:cNvSpPr/>
          <p:nvPr/>
        </p:nvSpPr>
        <p:spPr>
          <a:xfrm>
            <a:off x="318780" y="620688"/>
            <a:ext cx="8429684" cy="4647426"/>
          </a:xfrm>
          <a:prstGeom prst="rect">
            <a:avLst/>
          </a:prstGeom>
        </p:spPr>
        <p:txBody>
          <a:bodyPr wrap="square">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s-MX" sz="3200" b="1" dirty="0"/>
              <a:t>Dirígete siempre a tu cliente por su nombre</a:t>
            </a:r>
          </a:p>
          <a:p>
            <a:pPr fontAlgn="base"/>
            <a:endParaRPr lang="es-MX" sz="2000" dirty="0" smtClean="0"/>
          </a:p>
          <a:p>
            <a:pPr fontAlgn="base"/>
            <a:r>
              <a:rPr lang="es-MX" sz="2000" dirty="0" smtClean="0"/>
              <a:t>No </a:t>
            </a:r>
            <a:r>
              <a:rPr lang="es-MX" sz="2000" dirty="0"/>
              <a:t>existe sonido más persuasivo para tu cliente que su </a:t>
            </a:r>
            <a:r>
              <a:rPr lang="es-MX" sz="2000" b="1" dirty="0"/>
              <a:t>nombre</a:t>
            </a:r>
            <a:r>
              <a:rPr lang="es-MX" sz="2000" dirty="0"/>
              <a:t>. </a:t>
            </a:r>
            <a:endParaRPr lang="es-MX" sz="2000" dirty="0" smtClean="0"/>
          </a:p>
          <a:p>
            <a:pPr fontAlgn="base"/>
            <a:endParaRPr lang="es-MX" sz="2000" dirty="0"/>
          </a:p>
          <a:p>
            <a:pPr fontAlgn="base"/>
            <a:r>
              <a:rPr lang="es-MX" sz="2000" dirty="0" smtClean="0"/>
              <a:t>Antepón </a:t>
            </a:r>
            <a:r>
              <a:rPr lang="es-MX" sz="2000" dirty="0"/>
              <a:t>el Sr./Srita. a su primer apellido si no aparece su título en la tarjeta de presentación, si sabes el título menciónalo; por ejemplo “Lic. López”. Si tu cliente te ha pedido que lo tutees, ¡perfecto! podrás decir su nombre proyectándole mayor confianza, aprovéchalo. </a:t>
            </a:r>
            <a:endParaRPr lang="es-MX" sz="2000" dirty="0" smtClean="0"/>
          </a:p>
          <a:p>
            <a:pPr fontAlgn="base"/>
            <a:endParaRPr lang="es-MX" sz="2000" b="1" dirty="0" smtClean="0"/>
          </a:p>
          <a:p>
            <a:pPr fontAlgn="base"/>
            <a:endParaRPr lang="es-MX" sz="2000" b="1" dirty="0" smtClean="0"/>
          </a:p>
          <a:p>
            <a:pPr fontAlgn="base"/>
            <a:endParaRPr lang="es-MX" sz="2000" b="1" dirty="0"/>
          </a:p>
          <a:p>
            <a:pPr fontAlgn="base"/>
            <a:r>
              <a:rPr lang="es-MX" sz="2000" b="1" dirty="0" smtClean="0"/>
              <a:t>Recordar </a:t>
            </a:r>
            <a:r>
              <a:rPr lang="es-MX" sz="2000" b="1" dirty="0"/>
              <a:t>nombres </a:t>
            </a:r>
            <a:r>
              <a:rPr lang="es-MX" sz="2000" dirty="0"/>
              <a:t>es una de </a:t>
            </a:r>
            <a:endParaRPr lang="es-MX" sz="2000" dirty="0" smtClean="0"/>
          </a:p>
          <a:p>
            <a:pPr fontAlgn="base"/>
            <a:r>
              <a:rPr lang="es-MX" sz="2000" dirty="0" smtClean="0"/>
              <a:t>las </a:t>
            </a:r>
            <a:r>
              <a:rPr lang="es-MX" sz="2000" dirty="0"/>
              <a:t>habilidades más importantes </a:t>
            </a:r>
            <a:endParaRPr lang="es-MX" sz="2000" dirty="0" smtClean="0"/>
          </a:p>
          <a:p>
            <a:pPr fontAlgn="base"/>
            <a:r>
              <a:rPr lang="es-MX" sz="2000" dirty="0" smtClean="0"/>
              <a:t>para </a:t>
            </a:r>
            <a:r>
              <a:rPr lang="es-MX" sz="2000" dirty="0"/>
              <a:t>todo vendedor.</a:t>
            </a:r>
          </a:p>
        </p:txBody>
      </p:sp>
      <p:pic>
        <p:nvPicPr>
          <p:cNvPr id="1026" name="Picture 2" descr="https://4grandesverdades.files.wordpress.com/2010/05/a_socio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3384832"/>
            <a:ext cx="3124200" cy="2667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188640"/>
            <a:ext cx="8270190" cy="3847207"/>
          </a:xfrm>
          <a:prstGeom prst="rect">
            <a:avLst/>
          </a:prstGeom>
        </p:spPr>
        <p:txBody>
          <a:bodyPr wrap="square">
            <a:spAutoFit/>
          </a:bodyPr>
          <a:lstStyle/>
          <a:p>
            <a:pPr algn="ctr" fontAlgn="base"/>
            <a:r>
              <a:rPr lang="es-MX" sz="3200" b="1" dirty="0"/>
              <a:t>Haz tu presentación verbal </a:t>
            </a:r>
            <a:endParaRPr lang="es-MX" sz="3200" b="1" dirty="0" smtClean="0"/>
          </a:p>
          <a:p>
            <a:pPr algn="ctr" fontAlgn="base"/>
            <a:r>
              <a:rPr lang="es-MX" sz="3200" b="1" dirty="0" smtClean="0"/>
              <a:t>en </a:t>
            </a:r>
            <a:r>
              <a:rPr lang="es-MX" sz="3200" b="1" dirty="0"/>
              <a:t>el momento perfecto</a:t>
            </a:r>
          </a:p>
          <a:p>
            <a:pPr fontAlgn="base"/>
            <a:endParaRPr lang="es-MX" sz="2000" dirty="0" smtClean="0"/>
          </a:p>
          <a:p>
            <a:pPr fontAlgn="base"/>
            <a:r>
              <a:rPr lang="es-MX" sz="2000" dirty="0" smtClean="0"/>
              <a:t>Dentro </a:t>
            </a:r>
            <a:r>
              <a:rPr lang="es-MX" sz="2000" dirty="0"/>
              <a:t>del protocolo de imagen en las ventas está el identificar el momento ideal para hacer la </a:t>
            </a:r>
            <a:r>
              <a:rPr lang="es-MX" sz="2000" b="1" dirty="0"/>
              <a:t>presentación verbal de tu empresa</a:t>
            </a:r>
            <a:r>
              <a:rPr lang="es-MX" sz="2000" dirty="0"/>
              <a:t> y producto y ésta es cuando tu cliente dice – y, bien, (dice tu nombre) cuéntame de qué se </a:t>
            </a:r>
            <a:r>
              <a:rPr lang="es-MX" sz="2000" dirty="0" smtClean="0"/>
              <a:t>trata </a:t>
            </a:r>
            <a:r>
              <a:rPr lang="es-MX" sz="2000" dirty="0"/>
              <a:t>-. </a:t>
            </a:r>
            <a:endParaRPr lang="es-MX" sz="2000" dirty="0" smtClean="0"/>
          </a:p>
          <a:p>
            <a:pPr fontAlgn="base"/>
            <a:endParaRPr lang="es-MX" sz="2000" dirty="0"/>
          </a:p>
          <a:p>
            <a:pPr fontAlgn="base"/>
            <a:r>
              <a:rPr lang="es-MX" sz="2000" dirty="0" smtClean="0"/>
              <a:t>En </a:t>
            </a:r>
            <a:r>
              <a:rPr lang="es-MX" sz="2000" dirty="0"/>
              <a:t>este instante tu seguridad debe eliminar todo aquello que afecta a una presentación de ventas: carecer de estructura, muletillas, alargar las palabras, dudar, hablar en voz baja y monótona, y no ir al grano de manera sutil pero convincente.</a:t>
            </a:r>
          </a:p>
        </p:txBody>
      </p:sp>
      <p:sp>
        <p:nvSpPr>
          <p:cNvPr id="3" name="2 Rectángulo"/>
          <p:cNvSpPr/>
          <p:nvPr/>
        </p:nvSpPr>
        <p:spPr>
          <a:xfrm>
            <a:off x="539552" y="4509120"/>
            <a:ext cx="4824536" cy="923330"/>
          </a:xfrm>
          <a:prstGeom prst="rect">
            <a:avLst/>
          </a:prstGeom>
        </p:spPr>
        <p:txBody>
          <a:bodyPr wrap="square">
            <a:spAutoFit/>
          </a:bodyPr>
          <a:lstStyle/>
          <a:p>
            <a:pPr algn="ctr" fontAlgn="base"/>
            <a:r>
              <a:rPr lang="es-MX" b="1" dirty="0"/>
              <a:t>Todo material gráfico o audiovisual debe tener una presentación impecable, más si se trata de una muestra física de tu producto.</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3296"/>
            <a:ext cx="9144000"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7" descr="http://www.impac.com.mx/_img/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0392" y="5886800"/>
            <a:ext cx="1053913" cy="100412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tatic.obrasweb.mx/media/2013/04/12/aguas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183804">
            <a:off x="5924535" y="4132830"/>
            <a:ext cx="2199363" cy="15995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lavoragine.net/wp-content/uploads/2013/10/Escucha-Activ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081" y="3933056"/>
            <a:ext cx="3559316" cy="2384742"/>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251520" y="159018"/>
            <a:ext cx="8198752" cy="3531736"/>
          </a:xfrm>
          <a:prstGeom prst="rect">
            <a:avLst/>
          </a:prstGeom>
        </p:spPr>
        <p:txBody>
          <a:bodyPr wrap="square">
            <a:spAutoFit/>
          </a:bodyPr>
          <a:lstStyle/>
          <a:p>
            <a:pPr fontAlgn="base"/>
            <a:r>
              <a:rPr lang="es-MX" sz="3200" b="1" dirty="0"/>
              <a:t>Cuida tu lenguaje </a:t>
            </a:r>
            <a:r>
              <a:rPr lang="es-MX" sz="3200" b="1" dirty="0" smtClean="0"/>
              <a:t>corporal.</a:t>
            </a:r>
            <a:endParaRPr lang="es-MX" sz="2000" dirty="0" smtClean="0"/>
          </a:p>
          <a:p>
            <a:pPr fontAlgn="base"/>
            <a:r>
              <a:rPr lang="es-MX" sz="2000" dirty="0" smtClean="0"/>
              <a:t>lo </a:t>
            </a:r>
            <a:r>
              <a:rPr lang="es-MX" sz="2000" dirty="0"/>
              <a:t>más importante es </a:t>
            </a:r>
            <a:r>
              <a:rPr lang="es-MX" sz="2000" b="1" dirty="0"/>
              <a:t>inspirar confianza</a:t>
            </a:r>
            <a:r>
              <a:rPr lang="es-MX" sz="2000" dirty="0"/>
              <a:t>, así </a:t>
            </a:r>
            <a:r>
              <a:rPr lang="es-MX" sz="2000" dirty="0" smtClean="0"/>
              <a:t>que;</a:t>
            </a:r>
          </a:p>
          <a:p>
            <a:pPr fontAlgn="base"/>
            <a:r>
              <a:rPr lang="es-MX" sz="2000" dirty="0" smtClean="0"/>
              <a:t> </a:t>
            </a:r>
            <a:endParaRPr lang="es-MX" sz="2000" dirty="0"/>
          </a:p>
          <a:p>
            <a:pPr marL="342900" indent="-342900" fontAlgn="base">
              <a:buFont typeface="Wingdings" pitchFamily="2" charset="2"/>
              <a:buChar char="Ø"/>
            </a:pPr>
            <a:r>
              <a:rPr lang="es-MX" sz="2000" dirty="0"/>
              <a:t>J</a:t>
            </a:r>
            <a:r>
              <a:rPr lang="es-MX" sz="2000" dirty="0" smtClean="0"/>
              <a:t>amás </a:t>
            </a:r>
            <a:r>
              <a:rPr lang="es-MX" sz="2000" dirty="0"/>
              <a:t>ocultes tus manos debajo del escritorio mientras </a:t>
            </a:r>
            <a:r>
              <a:rPr lang="es-MX" sz="2000" dirty="0" smtClean="0"/>
              <a:t>hablas.</a:t>
            </a:r>
          </a:p>
          <a:p>
            <a:pPr marL="342900" indent="-342900" fontAlgn="base">
              <a:buFont typeface="Wingdings" pitchFamily="2" charset="2"/>
              <a:buChar char="Ø"/>
            </a:pPr>
            <a:endParaRPr lang="es-MX" sz="1050" dirty="0" smtClean="0"/>
          </a:p>
          <a:p>
            <a:pPr marL="342900" indent="-342900" fontAlgn="base">
              <a:buFont typeface="Wingdings" pitchFamily="2" charset="2"/>
              <a:buChar char="Ø"/>
            </a:pPr>
            <a:r>
              <a:rPr lang="es-MX" sz="2000" dirty="0" smtClean="0"/>
              <a:t>Asiente </a:t>
            </a:r>
            <a:r>
              <a:rPr lang="es-MX" sz="2000" dirty="0"/>
              <a:t>con la cabeza cuando el cliente te exprese algo que para él es muy </a:t>
            </a:r>
            <a:r>
              <a:rPr lang="es-MX" sz="2000" dirty="0" smtClean="0"/>
              <a:t>importante</a:t>
            </a:r>
            <a:r>
              <a:rPr lang="es-MX" sz="2000" dirty="0"/>
              <a:t>.</a:t>
            </a:r>
            <a:endParaRPr lang="es-MX" sz="2000" dirty="0" smtClean="0"/>
          </a:p>
          <a:p>
            <a:pPr marL="342900" indent="-342900" fontAlgn="base">
              <a:buFont typeface="Wingdings" pitchFamily="2" charset="2"/>
              <a:buChar char="Ø"/>
            </a:pPr>
            <a:endParaRPr lang="es-MX" sz="1050" dirty="0" smtClean="0"/>
          </a:p>
          <a:p>
            <a:pPr marL="342900" indent="-342900" fontAlgn="base">
              <a:buFont typeface="Wingdings" pitchFamily="2" charset="2"/>
              <a:buChar char="Ø"/>
            </a:pPr>
            <a:r>
              <a:rPr lang="es-MX" sz="2000" dirty="0" smtClean="0"/>
              <a:t>En </a:t>
            </a:r>
            <a:r>
              <a:rPr lang="es-MX" sz="2000" dirty="0"/>
              <a:t>verdad escucha lo que está diciendo (a veces los </a:t>
            </a:r>
            <a:r>
              <a:rPr lang="es-MX" sz="2000" b="1" dirty="0"/>
              <a:t>profesionales de las ventas</a:t>
            </a:r>
            <a:r>
              <a:rPr lang="es-MX" sz="2000" dirty="0"/>
              <a:t> se enfocan en hablar y no en escuchar), </a:t>
            </a:r>
            <a:endParaRPr lang="es-MX" sz="2000" dirty="0" smtClean="0"/>
          </a:p>
          <a:p>
            <a:pPr marL="342900" indent="-342900" fontAlgn="base">
              <a:buFont typeface="Wingdings" pitchFamily="2" charset="2"/>
              <a:buChar char="Ø"/>
            </a:pPr>
            <a:endParaRPr lang="es-MX" sz="1050" dirty="0" smtClean="0"/>
          </a:p>
          <a:p>
            <a:pPr marL="342900" indent="-342900" fontAlgn="base">
              <a:buFont typeface="Wingdings" pitchFamily="2" charset="2"/>
              <a:buChar char="Ø"/>
            </a:pPr>
            <a:r>
              <a:rPr lang="es-MX" sz="2000" dirty="0" smtClean="0"/>
              <a:t>Al </a:t>
            </a:r>
            <a:r>
              <a:rPr lang="es-MX" sz="2000" dirty="0"/>
              <a:t>hablar de los beneficios</a:t>
            </a:r>
            <a:r>
              <a:rPr lang="es-MX" sz="2000" b="1" dirty="0"/>
              <a:t> cuida tu tono de voz</a:t>
            </a:r>
            <a:r>
              <a:rPr lang="es-MX" sz="2000" dirty="0"/>
              <a:t> (alegre u optimista</a:t>
            </a:r>
            <a:r>
              <a:rPr lang="es-MX" sz="2000" dirty="0" smtClean="0"/>
              <a:t>)</a:t>
            </a:r>
            <a:endParaRPr lang="es-MX" sz="2000" dirty="0"/>
          </a:p>
        </p:txBody>
      </p:sp>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3296"/>
            <a:ext cx="9144000"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7" descr="http://www.impac.com.mx/_img/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0392" y="5886800"/>
            <a:ext cx="1053913" cy="1004122"/>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251520" y="4083169"/>
            <a:ext cx="5212013" cy="1415772"/>
          </a:xfrm>
          <a:prstGeom prst="rect">
            <a:avLst/>
          </a:prstGeom>
        </p:spPr>
        <p:txBody>
          <a:bodyPr wrap="square">
            <a:spAutoFit/>
          </a:bodyPr>
          <a:lstStyle/>
          <a:p>
            <a:pPr marL="285750" indent="-285750" fontAlgn="base">
              <a:buFont typeface="Wingdings" pitchFamily="2" charset="2"/>
              <a:buChar char="Ø"/>
            </a:pPr>
            <a:r>
              <a:rPr lang="es-MX" dirty="0" smtClean="0"/>
              <a:t>Inclina </a:t>
            </a:r>
            <a:r>
              <a:rPr lang="es-MX" dirty="0"/>
              <a:t>tu torso o acércate un poco más al escritorio cuando debas decirle el por qué debe comprarte a </a:t>
            </a:r>
            <a:r>
              <a:rPr lang="es-MX" dirty="0" smtClean="0"/>
              <a:t>ti.</a:t>
            </a:r>
          </a:p>
          <a:p>
            <a:pPr marL="285750" indent="-285750" fontAlgn="base">
              <a:buFont typeface="Wingdings" pitchFamily="2" charset="2"/>
              <a:buChar char="Ø"/>
            </a:pPr>
            <a:endParaRPr lang="es-MX" sz="1050" dirty="0" smtClean="0"/>
          </a:p>
          <a:p>
            <a:pPr marL="285750" indent="-285750" fontAlgn="base">
              <a:buFont typeface="Wingdings" pitchFamily="2" charset="2"/>
              <a:buChar char="Ø"/>
            </a:pPr>
            <a:r>
              <a:rPr lang="es-MX" b="1" dirty="0" smtClean="0"/>
              <a:t>mantén </a:t>
            </a:r>
            <a:r>
              <a:rPr lang="es-MX" b="1" dirty="0"/>
              <a:t>contacto visual</a:t>
            </a:r>
            <a:r>
              <a:rPr lang="es-MX" dirty="0"/>
              <a:t> al hablarle y escucharle.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71539" y="2564904"/>
            <a:ext cx="8001056" cy="923330"/>
          </a:xfrm>
          <a:prstGeom prst="rect">
            <a:avLst/>
          </a:prstGeom>
        </p:spPr>
        <p:txBody>
          <a:bodyPr wrap="square">
            <a:spAutoFit/>
          </a:bodyPr>
          <a:lstStyle/>
          <a:p>
            <a:pPr marL="285750" indent="-285750">
              <a:buFont typeface="Wingdings" pitchFamily="2" charset="2"/>
              <a:buChar char="Ø"/>
            </a:pPr>
            <a:r>
              <a:rPr lang="es-MX" dirty="0"/>
              <a:t>Al despedirte, sin poner como determinante si te compró o no, cuida tu saludo de mano, vuelve a sonreír y mírale a los ojos. La actitud corporal del cliente te dirá sin palabras si te ha ido bien. </a:t>
            </a:r>
          </a:p>
        </p:txBody>
      </p:sp>
      <p:sp>
        <p:nvSpPr>
          <p:cNvPr id="3" name="2 Rectángulo"/>
          <p:cNvSpPr/>
          <p:nvPr/>
        </p:nvSpPr>
        <p:spPr>
          <a:xfrm>
            <a:off x="471539" y="548680"/>
            <a:ext cx="8001056" cy="1692771"/>
          </a:xfrm>
          <a:prstGeom prst="rect">
            <a:avLst/>
          </a:prstGeom>
        </p:spPr>
        <p:txBody>
          <a:bodyPr wrap="square">
            <a:spAutoFit/>
          </a:bodyPr>
          <a:lstStyle/>
          <a:p>
            <a:pPr fontAlgn="base"/>
            <a:r>
              <a:rPr lang="es-MX" sz="3200" b="1" dirty="0"/>
              <a:t>Al finalizar la cita agradece</a:t>
            </a:r>
          </a:p>
          <a:p>
            <a:pPr fontAlgn="base"/>
            <a:r>
              <a:rPr lang="es-MX" dirty="0"/>
              <a:t>Muy pocos vendedores tienen el gesto de </a:t>
            </a:r>
            <a:r>
              <a:rPr lang="es-MX" b="1" dirty="0"/>
              <a:t>agradecer el tiempo </a:t>
            </a:r>
            <a:r>
              <a:rPr lang="es-MX" dirty="0"/>
              <a:t>que el cliente les ha dado, así como el reconocer las atenciones brindadas, háyase tratado de un vaso de agua, una taza de café o té. En los negocios la cortesía y el saber estar hablan siempre sin palabras de </a:t>
            </a:r>
            <a:r>
              <a:rPr lang="es-MX" dirty="0" smtClean="0"/>
              <a:t>un </a:t>
            </a:r>
            <a:r>
              <a:rPr lang="es-MX" b="1" dirty="0" smtClean="0"/>
              <a:t>hombre </a:t>
            </a:r>
            <a:r>
              <a:rPr lang="es-MX" b="1" dirty="0"/>
              <a:t>o mujer profesiona</a:t>
            </a:r>
            <a:r>
              <a:rPr lang="es-MX" dirty="0"/>
              <a:t>l de alto nivel.</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3296"/>
            <a:ext cx="9144000"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7" descr="http://www.impac.com.mx/_img/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0392" y="5886800"/>
            <a:ext cx="1053913" cy="100412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2.bp.blogspot.com/-66fLaM45u4U/VcyW6TAjA2I/AAAAAAAAB3U/t7gXAAVVJOw/s1600/gracia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5035" y="3717032"/>
            <a:ext cx="4675237" cy="20158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partyswizzle.com/assets/images/S-DinnerCheckli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2636912"/>
            <a:ext cx="3245018" cy="2952328"/>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395536" y="260648"/>
            <a:ext cx="8143932" cy="5570756"/>
          </a:xfrm>
          <a:prstGeom prst="rect">
            <a:avLst/>
          </a:prstGeom>
        </p:spPr>
        <p:txBody>
          <a:bodyPr wrap="square">
            <a:spAutoFit/>
          </a:bodyPr>
          <a:lstStyle/>
          <a:p>
            <a:pPr fontAlgn="base"/>
            <a:r>
              <a:rPr lang="es-MX" sz="3200" b="1" dirty="0"/>
              <a:t>Define tu perfil de </a:t>
            </a:r>
            <a:r>
              <a:rPr lang="es-MX" sz="3200" b="1" dirty="0" smtClean="0"/>
              <a:t>clientes</a:t>
            </a:r>
          </a:p>
          <a:p>
            <a:pPr fontAlgn="base"/>
            <a:endParaRPr lang="es-MX" b="1" dirty="0"/>
          </a:p>
          <a:p>
            <a:pPr fontAlgn="base"/>
            <a:r>
              <a:rPr lang="es-MX" dirty="0"/>
              <a:t>No nos detendremos mucho en esta parte, el experto eres tú. Sin embargo, como tip, te decimos que crear un </a:t>
            </a:r>
            <a:r>
              <a:rPr lang="es-MX" b="1" dirty="0"/>
              <a:t>perfil</a:t>
            </a:r>
            <a:r>
              <a:rPr lang="es-MX" dirty="0"/>
              <a:t> para identificar a tus clientes es lo primero que debes dejar en claro. Para ello, te recomendamos realizarte las siguientes preguntas: </a:t>
            </a:r>
            <a:endParaRPr lang="es-MX" dirty="0" smtClean="0"/>
          </a:p>
          <a:p>
            <a:pPr fontAlgn="base"/>
            <a:endParaRPr lang="es-MX" dirty="0"/>
          </a:p>
          <a:p>
            <a:pPr fontAlgn="base"/>
            <a:r>
              <a:rPr lang="es-MX" b="1" dirty="0"/>
              <a:t>•</a:t>
            </a:r>
            <a:r>
              <a:rPr lang="es-MX" dirty="0"/>
              <a:t> </a:t>
            </a:r>
            <a:r>
              <a:rPr lang="es-MX" dirty="0" smtClean="0"/>
              <a:t>¿</a:t>
            </a:r>
            <a:r>
              <a:rPr lang="es-MX" dirty="0"/>
              <a:t>Cuál es el rango de edades de mis clientes potenciales? </a:t>
            </a:r>
            <a:endParaRPr lang="es-MX" dirty="0" smtClean="0"/>
          </a:p>
          <a:p>
            <a:pPr fontAlgn="base"/>
            <a:r>
              <a:rPr lang="es-MX" dirty="0"/>
              <a:t/>
            </a:r>
            <a:br>
              <a:rPr lang="es-MX" dirty="0"/>
            </a:br>
            <a:r>
              <a:rPr lang="es-MX" b="1" dirty="0"/>
              <a:t>•</a:t>
            </a:r>
            <a:r>
              <a:rPr lang="es-MX" dirty="0"/>
              <a:t> </a:t>
            </a:r>
            <a:r>
              <a:rPr lang="es-MX" dirty="0" smtClean="0"/>
              <a:t>¿</a:t>
            </a:r>
            <a:r>
              <a:rPr lang="es-MX" dirty="0"/>
              <a:t>Qué nivel socio-económico deben pertenecer? </a:t>
            </a:r>
            <a:endParaRPr lang="es-MX" dirty="0" smtClean="0"/>
          </a:p>
          <a:p>
            <a:pPr fontAlgn="base"/>
            <a:r>
              <a:rPr lang="es-MX" dirty="0"/>
              <a:t/>
            </a:r>
            <a:br>
              <a:rPr lang="es-MX" dirty="0"/>
            </a:br>
            <a:r>
              <a:rPr lang="es-MX" b="1" dirty="0"/>
              <a:t>•</a:t>
            </a:r>
            <a:r>
              <a:rPr lang="es-MX" dirty="0"/>
              <a:t> ¿Cuál es el nivel educativo al que queremos llegar</a:t>
            </a:r>
            <a:r>
              <a:rPr lang="es-MX" dirty="0" smtClean="0"/>
              <a:t>?</a:t>
            </a:r>
          </a:p>
          <a:p>
            <a:pPr fontAlgn="base"/>
            <a:r>
              <a:rPr lang="es-MX" dirty="0"/>
              <a:t/>
            </a:r>
            <a:br>
              <a:rPr lang="es-MX" dirty="0"/>
            </a:br>
            <a:r>
              <a:rPr lang="es-MX" b="1" dirty="0"/>
              <a:t>•</a:t>
            </a:r>
            <a:r>
              <a:rPr lang="es-MX" dirty="0"/>
              <a:t> ¿Cuál es la profesión o profesiones que estamos buscando? </a:t>
            </a:r>
            <a:endParaRPr lang="es-MX" dirty="0" smtClean="0"/>
          </a:p>
          <a:p>
            <a:pPr fontAlgn="base"/>
            <a:r>
              <a:rPr lang="es-MX" dirty="0"/>
              <a:t/>
            </a:r>
            <a:br>
              <a:rPr lang="es-MX" dirty="0"/>
            </a:br>
            <a:r>
              <a:rPr lang="es-MX" b="1" dirty="0"/>
              <a:t>•</a:t>
            </a:r>
            <a:r>
              <a:rPr lang="es-MX" dirty="0"/>
              <a:t> ¿Cuáles son sus principales pasatiempos o actividades</a:t>
            </a:r>
            <a:r>
              <a:rPr lang="es-MX" dirty="0" smtClean="0"/>
              <a:t>?</a:t>
            </a:r>
          </a:p>
          <a:p>
            <a:pPr fontAlgn="base"/>
            <a:r>
              <a:rPr lang="es-MX" dirty="0"/>
              <a:t/>
            </a:r>
            <a:br>
              <a:rPr lang="es-MX" dirty="0"/>
            </a:br>
            <a:r>
              <a:rPr lang="es-MX" b="1" dirty="0"/>
              <a:t>•</a:t>
            </a:r>
            <a:r>
              <a:rPr lang="es-MX" dirty="0"/>
              <a:t> Género del cliente. </a:t>
            </a:r>
            <a:endParaRPr lang="es-MX" dirty="0" smtClean="0"/>
          </a:p>
          <a:p>
            <a:pPr fontAlgn="base"/>
            <a:r>
              <a:rPr lang="es-MX" dirty="0"/>
              <a:t/>
            </a:r>
            <a:br>
              <a:rPr lang="es-MX" dirty="0"/>
            </a:br>
            <a:r>
              <a:rPr lang="es-MX" b="1" dirty="0"/>
              <a:t>•</a:t>
            </a:r>
            <a:r>
              <a:rPr lang="es-MX" dirty="0"/>
              <a:t> ¿Qué estado civil debe tener</a:t>
            </a:r>
            <a:r>
              <a:rPr lang="es-MX" dirty="0" smtClean="0"/>
              <a:t>?</a:t>
            </a:r>
            <a:endParaRPr lang="es-MX" dirty="0"/>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3296"/>
            <a:ext cx="9144000"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7" descr="http://www.impac.com.mx/_img/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0392" y="5886800"/>
            <a:ext cx="1053913" cy="10041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1052736"/>
            <a:ext cx="8215370" cy="4893647"/>
          </a:xfrm>
          <a:prstGeom prst="rect">
            <a:avLst/>
          </a:prstGeom>
        </p:spPr>
        <p:txBody>
          <a:bodyPr wrap="square">
            <a:spAutoFit/>
          </a:bodyPr>
          <a:lstStyle/>
          <a:p>
            <a:r>
              <a:rPr lang="es-MX" sz="2000" dirty="0" smtClean="0"/>
              <a:t>El éxito en ventas radica en conocimientos, habilidades y comportamientos. </a:t>
            </a:r>
          </a:p>
          <a:p>
            <a:endParaRPr lang="es-MX" sz="2000" dirty="0"/>
          </a:p>
          <a:p>
            <a:r>
              <a:rPr lang="es-MX" sz="3200" b="1" dirty="0" smtClean="0"/>
              <a:t>3 conocimientos del vendedor eficiente </a:t>
            </a:r>
          </a:p>
          <a:p>
            <a:endParaRPr lang="es-MX" sz="2000" dirty="0"/>
          </a:p>
          <a:p>
            <a:pPr marL="342900" indent="-342900">
              <a:buAutoNum type="arabicPeriod"/>
            </a:pPr>
            <a:r>
              <a:rPr lang="es-MX" sz="2000" dirty="0" smtClean="0"/>
              <a:t>Conocimiento del comprador y su contexto </a:t>
            </a:r>
          </a:p>
          <a:p>
            <a:r>
              <a:rPr lang="es-MX" sz="2000" dirty="0"/>
              <a:t> </a:t>
            </a:r>
            <a:r>
              <a:rPr lang="es-MX" sz="2000" dirty="0" smtClean="0"/>
              <a:t>     (su negocio, su vida, sus preocupaciones). </a:t>
            </a:r>
          </a:p>
          <a:p>
            <a:pPr marL="342900" indent="-342900">
              <a:buAutoNum type="arabicPeriod"/>
            </a:pPr>
            <a:endParaRPr lang="es-MX" sz="2000" dirty="0" smtClean="0"/>
          </a:p>
          <a:p>
            <a:pPr marL="342900" indent="-342900">
              <a:buAutoNum type="arabicPeriod"/>
            </a:pPr>
            <a:r>
              <a:rPr lang="es-MX" sz="2000" dirty="0" smtClean="0"/>
              <a:t>Conocimiento de su propia empresa. </a:t>
            </a:r>
          </a:p>
          <a:p>
            <a:pPr marL="342900" indent="-342900">
              <a:buAutoNum type="arabicPeriod"/>
            </a:pPr>
            <a:endParaRPr lang="es-MX" sz="2000" dirty="0" smtClean="0"/>
          </a:p>
          <a:p>
            <a:pPr marL="342900" indent="-342900">
              <a:buAutoNum type="arabicPeriod"/>
            </a:pPr>
            <a:r>
              <a:rPr lang="es-MX" sz="2000" dirty="0" smtClean="0"/>
              <a:t>Del producto o servicio, y de la </a:t>
            </a:r>
          </a:p>
          <a:p>
            <a:r>
              <a:rPr lang="es-MX" sz="2000" dirty="0"/>
              <a:t> </a:t>
            </a:r>
            <a:r>
              <a:rPr lang="es-MX" sz="2000" dirty="0" smtClean="0"/>
              <a:t>     manera en la cual puede solucionar </a:t>
            </a:r>
          </a:p>
          <a:p>
            <a:r>
              <a:rPr lang="es-MX" sz="2000" dirty="0"/>
              <a:t> </a:t>
            </a:r>
            <a:r>
              <a:rPr lang="es-MX" sz="2000" dirty="0" smtClean="0"/>
              <a:t>     los problemas de los clientes. </a:t>
            </a:r>
          </a:p>
          <a:p>
            <a:pPr marL="342900" indent="-342900">
              <a:buAutoNum type="arabicPeriod"/>
            </a:pPr>
            <a:endParaRPr lang="es-MX" sz="2000" dirty="0" smtClean="0"/>
          </a:p>
          <a:p>
            <a:pPr marL="342900" indent="-342900">
              <a:buAutoNum type="arabicPeriod"/>
            </a:pPr>
            <a:endParaRPr lang="es-MX" sz="2000" dirty="0"/>
          </a:p>
          <a:p>
            <a:pPr marL="342900" indent="-342900">
              <a:buAutoNum type="arabicPeriod"/>
            </a:pPr>
            <a:endParaRPr lang="es-MX" sz="2000"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3296"/>
            <a:ext cx="9144000"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7" descr="http://www.impac.com.mx/_img/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0392" y="5886800"/>
            <a:ext cx="1053913" cy="10041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administraciongeneral7.files.wordpress.com/2010/11/observado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9780" y="2492896"/>
            <a:ext cx="3619500" cy="2857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genest.com.mx/wp-content/uploads/2011/10/RedesSociales_masVent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3509977"/>
            <a:ext cx="4374232" cy="2733895"/>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500034" y="116632"/>
            <a:ext cx="8143932" cy="3631763"/>
          </a:xfrm>
          <a:prstGeom prst="rect">
            <a:avLst/>
          </a:prstGeom>
        </p:spPr>
        <p:txBody>
          <a:bodyPr wrap="square">
            <a:spAutoFit/>
          </a:bodyPr>
          <a:lstStyle/>
          <a:p>
            <a:pPr fontAlgn="base"/>
            <a:r>
              <a:rPr lang="es-MX" sz="3200" b="1" dirty="0"/>
              <a:t>Encuentra </a:t>
            </a:r>
            <a:r>
              <a:rPr lang="es-MX" sz="3200" b="1" dirty="0" smtClean="0"/>
              <a:t>socios</a:t>
            </a:r>
          </a:p>
          <a:p>
            <a:pPr fontAlgn="base"/>
            <a:endParaRPr lang="es-MX" b="1" dirty="0"/>
          </a:p>
          <a:p>
            <a:pPr fontAlgn="base"/>
            <a:r>
              <a:rPr lang="es-MX" sz="2000" dirty="0"/>
              <a:t>De acuerdo con el portal </a:t>
            </a:r>
            <a:r>
              <a:rPr lang="es-MX" sz="2000" b="1" dirty="0"/>
              <a:t>ehowenespanol.com</a:t>
            </a:r>
            <a:r>
              <a:rPr lang="es-MX" sz="2000" dirty="0"/>
              <a:t>, una de las estrategias para encontrar clientes potenciales es </a:t>
            </a:r>
            <a:r>
              <a:rPr lang="es-MX" sz="2000" b="1" dirty="0"/>
              <a:t>crear sociedades</a:t>
            </a:r>
            <a:r>
              <a:rPr lang="es-MX" sz="2000" dirty="0"/>
              <a:t>, y no necesariamente hablamos de aliarse con la competencia, hablamos de encontrar socios que no se especialicen en nuestro nicho, pero que sí tenga qué ver con éste</a:t>
            </a:r>
            <a:r>
              <a:rPr lang="es-MX" sz="2000" dirty="0" smtClean="0"/>
              <a:t>.</a:t>
            </a:r>
          </a:p>
          <a:p>
            <a:pPr fontAlgn="base"/>
            <a:endParaRPr lang="es-MX" sz="2000" dirty="0"/>
          </a:p>
          <a:p>
            <a:pPr fontAlgn="base"/>
            <a:r>
              <a:rPr lang="es-MX" sz="2000" dirty="0"/>
              <a:t>Por ejemplo: Si eres una consultoría en diseño e imagen, busca </a:t>
            </a:r>
            <a:r>
              <a:rPr lang="es-MX" sz="2000" b="1" dirty="0"/>
              <a:t>alianzas </a:t>
            </a:r>
            <a:r>
              <a:rPr lang="es-MX" sz="2000" dirty="0"/>
              <a:t>en universidades –esto te dará clientes potenciales en los últimos años de la carrera–, en tiendas departamentales, en tiendas de ropa para dama y caballero, zapaterías, entre otras opciones. </a:t>
            </a:r>
            <a:endParaRPr lang="es-MX" sz="2000" dirty="0" smtClean="0"/>
          </a:p>
        </p:txBody>
      </p:sp>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3296"/>
            <a:ext cx="9144000"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7" descr="http://www.impac.com.mx/_img/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0392" y="5886800"/>
            <a:ext cx="1053913" cy="10041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357166"/>
            <a:ext cx="8712968" cy="2092881"/>
          </a:xfrm>
          <a:prstGeom prst="rect">
            <a:avLst/>
          </a:prstGeom>
        </p:spPr>
        <p:txBody>
          <a:bodyPr wrap="square">
            <a:spAutoFit/>
          </a:bodyPr>
          <a:lstStyle/>
          <a:p>
            <a:r>
              <a:rPr lang="es-MX" sz="3200" b="1" dirty="0" smtClean="0"/>
              <a:t>Cierra tu sector</a:t>
            </a:r>
          </a:p>
          <a:p>
            <a:endParaRPr lang="es-MX" dirty="0"/>
          </a:p>
          <a:p>
            <a:r>
              <a:rPr lang="es-MX" sz="2000" dirty="0" smtClean="0"/>
              <a:t>“</a:t>
            </a:r>
            <a:r>
              <a:rPr lang="es-MX" sz="2000" dirty="0"/>
              <a:t>En lugar de comercializar con 5.000 empresas, encuentra varias docenas de empresas altamente cualificadas y mantén contacto regular con ellos”, comenta. Así que la estrategia sería llamarles, enviarles correos y materiales de </a:t>
            </a:r>
            <a:r>
              <a:rPr lang="es-MX" sz="2000" b="1" dirty="0"/>
              <a:t>marketing </a:t>
            </a:r>
            <a:r>
              <a:rPr lang="es-MX" sz="2000" dirty="0"/>
              <a:t>o solicitar reuniones, de esta forma no sólo ahorrarás tiempo, sino también dinero.</a:t>
            </a:r>
          </a:p>
        </p:txBody>
      </p:sp>
      <p:sp>
        <p:nvSpPr>
          <p:cNvPr id="3" name="2 Rectángulo"/>
          <p:cNvSpPr/>
          <p:nvPr/>
        </p:nvSpPr>
        <p:spPr>
          <a:xfrm>
            <a:off x="284580" y="2726918"/>
            <a:ext cx="4575452" cy="2862322"/>
          </a:xfrm>
          <a:prstGeom prst="rect">
            <a:avLst/>
          </a:prstGeom>
        </p:spPr>
        <p:txBody>
          <a:bodyPr wrap="square">
            <a:spAutoFit/>
          </a:bodyPr>
          <a:lstStyle/>
          <a:p>
            <a:pPr fontAlgn="base"/>
            <a:r>
              <a:rPr lang="es-MX" sz="2000" b="1" dirty="0"/>
              <a:t>Aprovecha las fechas estratégicas</a:t>
            </a:r>
          </a:p>
          <a:p>
            <a:pPr fontAlgn="base"/>
            <a:r>
              <a:rPr lang="es-MX" sz="2000" dirty="0"/>
              <a:t>Las </a:t>
            </a:r>
            <a:r>
              <a:rPr lang="es-MX" sz="2000" b="1" dirty="0"/>
              <a:t>temporadas vacacionales</a:t>
            </a:r>
            <a:r>
              <a:rPr lang="es-MX" sz="2000" dirty="0"/>
              <a:t> y los días festivos son buenas fechas para explotar tu creatividad e ideas nuevas que puedan atraer a clientes potenciales. Ofrece descuentos, promociones, crea paquetes, regala cupones, crea bullets informativos; es momento de sacar la creatividad y explotarlo. </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3296"/>
            <a:ext cx="9144000"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7" descr="http://www.impac.com.mx/_img/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0392" y="5886800"/>
            <a:ext cx="1053913" cy="100412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marketingfactory507.files.wordpress.com/2012/06/segmentar-mk2.png"/>
          <p:cNvPicPr>
            <a:picLocks noChangeAspect="1" noChangeArrowheads="1"/>
          </p:cNvPicPr>
          <p:nvPr/>
        </p:nvPicPr>
        <p:blipFill rotWithShape="1">
          <a:blip r:embed="rId4">
            <a:extLst>
              <a:ext uri="{28A0092B-C50C-407E-A947-70E740481C1C}">
                <a14:useLocalDpi xmlns:a14="http://schemas.microsoft.com/office/drawing/2010/main" val="0"/>
              </a:ext>
            </a:extLst>
          </a:blip>
          <a:srcRect r="9970"/>
          <a:stretch/>
        </p:blipFill>
        <p:spPr bwMode="auto">
          <a:xfrm>
            <a:off x="4133115" y="2573337"/>
            <a:ext cx="4831373" cy="30159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71472" y="357166"/>
            <a:ext cx="8072494" cy="3016210"/>
          </a:xfrm>
          <a:prstGeom prst="rect">
            <a:avLst/>
          </a:prstGeom>
        </p:spPr>
        <p:txBody>
          <a:bodyPr wrap="square">
            <a:spAutoFit/>
          </a:bodyPr>
          <a:lstStyle/>
          <a:p>
            <a:pPr fontAlgn="base"/>
            <a:r>
              <a:rPr lang="es-MX" sz="3200" b="1" dirty="0"/>
              <a:t>Utiliza a tus clientes… para encontrar </a:t>
            </a:r>
            <a:r>
              <a:rPr lang="es-MX" sz="3200" b="1" dirty="0" smtClean="0"/>
              <a:t>clientes</a:t>
            </a:r>
          </a:p>
          <a:p>
            <a:pPr fontAlgn="base"/>
            <a:endParaRPr lang="es-MX" b="1" dirty="0"/>
          </a:p>
          <a:p>
            <a:pPr fontAlgn="base"/>
            <a:r>
              <a:rPr lang="es-MX" sz="2000" dirty="0"/>
              <a:t>Esta es tu mejor herramienta, si tienes clientes satisfechos y consentidos, ten por seguro que encontrarás más opciones. Recuerda que los negocios son negocios, solicita a tus clientes importantes que te promocionen con aquellos que sean conocidos o similares, pero recuerda que todo tiene su precio, así que ofréceles </a:t>
            </a:r>
            <a:r>
              <a:rPr lang="es-MX" sz="2000" b="1" dirty="0"/>
              <a:t>beneficios </a:t>
            </a:r>
            <a:r>
              <a:rPr lang="es-MX" sz="2000" dirty="0"/>
              <a:t>con los que no se puedan negar: descuentos, productos extra, </a:t>
            </a:r>
            <a:r>
              <a:rPr lang="es-MX" sz="2000" b="1" dirty="0"/>
              <a:t>obsequios significativos</a:t>
            </a:r>
            <a:r>
              <a:rPr lang="es-MX" sz="2000" dirty="0"/>
              <a:t>, paquetes; esto no sólo te ayudará a conservarlos, sino los incentivará a darte nombres. </a:t>
            </a:r>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3296"/>
            <a:ext cx="9144000"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7" descr="http://www.impac.com.mx/_img/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0392" y="5886800"/>
            <a:ext cx="1053913" cy="1004122"/>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silvi18.files.wordpress.com/2013/03/cropped-imagen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728" y="3621565"/>
            <a:ext cx="4953874" cy="24304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260648"/>
            <a:ext cx="8424936" cy="5570756"/>
          </a:xfrm>
          <a:prstGeom prst="rect">
            <a:avLst/>
          </a:prstGeom>
        </p:spPr>
        <p:txBody>
          <a:bodyPr wrap="square">
            <a:spAutoFit/>
          </a:bodyPr>
          <a:lstStyle/>
          <a:p>
            <a:pPr fontAlgn="base"/>
            <a:r>
              <a:rPr lang="es-MX" sz="3200" b="1" dirty="0"/>
              <a:t>Aprovecha las ferias y eventos </a:t>
            </a:r>
            <a:r>
              <a:rPr lang="es-MX" sz="3200" b="1" dirty="0" smtClean="0"/>
              <a:t>comerciales</a:t>
            </a:r>
          </a:p>
          <a:p>
            <a:pPr fontAlgn="base"/>
            <a:endParaRPr lang="es-MX" b="1" dirty="0"/>
          </a:p>
          <a:p>
            <a:pPr fontAlgn="base"/>
            <a:r>
              <a:rPr lang="es-MX" dirty="0"/>
              <a:t>Éste es un consejo de</a:t>
            </a:r>
            <a:r>
              <a:rPr lang="es-MX" b="1" dirty="0"/>
              <a:t> Rick Crandall</a:t>
            </a:r>
            <a:r>
              <a:rPr lang="es-MX" dirty="0"/>
              <a:t>, speaker profesional, consultor y autor de libros de marketing: él asegura que no es necesario participar en las ferias, sino asistir y cazar aquellos que puedan ser tus clientes: </a:t>
            </a:r>
            <a:endParaRPr lang="es-MX" dirty="0" smtClean="0"/>
          </a:p>
          <a:p>
            <a:pPr fontAlgn="base"/>
            <a:endParaRPr lang="es-MX" dirty="0"/>
          </a:p>
          <a:p>
            <a:pPr marL="342900" indent="-342900" fontAlgn="base">
              <a:buAutoNum type="arabicPeriod"/>
            </a:pPr>
            <a:r>
              <a:rPr lang="es-MX" b="1" dirty="0" smtClean="0"/>
              <a:t>Comparte</a:t>
            </a:r>
            <a:r>
              <a:rPr lang="es-MX" b="1" dirty="0"/>
              <a:t>.</a:t>
            </a:r>
            <a:r>
              <a:rPr lang="es-MX" dirty="0"/>
              <a:t> Si no conseguiste, por cualquier circunstancia, un lugar en la feria; no te preocupes, investiga quién quiere compartir contigo, esto es una gran opción para crear aliados y darte a conocer. </a:t>
            </a:r>
            <a:endParaRPr lang="es-MX" dirty="0" smtClean="0"/>
          </a:p>
          <a:p>
            <a:pPr marL="342900" indent="-342900" fontAlgn="base">
              <a:buAutoNum type="arabicPeriod"/>
            </a:pPr>
            <a:endParaRPr lang="es-MX" dirty="0"/>
          </a:p>
          <a:p>
            <a:pPr fontAlgn="base"/>
            <a:r>
              <a:rPr lang="es-MX" b="1" dirty="0"/>
              <a:t>2. Asiste, es lo más importante.</a:t>
            </a:r>
            <a:r>
              <a:rPr lang="es-MX" dirty="0"/>
              <a:t> Si has decidido no participar, entonces no hay por qué no ir. Asegúrate de asistir, los expositores, proveedores, y los locales son una gran opción para encontrarlos. </a:t>
            </a:r>
            <a:endParaRPr lang="es-MX" dirty="0" smtClean="0"/>
          </a:p>
          <a:p>
            <a:pPr fontAlgn="base"/>
            <a:endParaRPr lang="es-MX" dirty="0"/>
          </a:p>
          <a:p>
            <a:pPr fontAlgn="base"/>
            <a:r>
              <a:rPr lang="es-MX" b="1" dirty="0"/>
              <a:t>3. Da seguimiento.</a:t>
            </a:r>
            <a:r>
              <a:rPr lang="es-MX" dirty="0"/>
              <a:t> Una vez que hayas </a:t>
            </a:r>
            <a:endParaRPr lang="es-MX" dirty="0" smtClean="0"/>
          </a:p>
          <a:p>
            <a:pPr fontAlgn="base"/>
            <a:r>
              <a:rPr lang="es-MX" dirty="0" smtClean="0"/>
              <a:t>encontrado </a:t>
            </a:r>
            <a:r>
              <a:rPr lang="es-MX" dirty="0"/>
              <a:t>a tus potenciales clientes, </a:t>
            </a:r>
            <a:endParaRPr lang="es-MX" dirty="0" smtClean="0"/>
          </a:p>
          <a:p>
            <a:pPr fontAlgn="base"/>
            <a:r>
              <a:rPr lang="es-MX" dirty="0" smtClean="0"/>
              <a:t>no </a:t>
            </a:r>
            <a:r>
              <a:rPr lang="es-MX" dirty="0"/>
              <a:t>se te ocurra dejarlos a la deriva, </a:t>
            </a:r>
            <a:endParaRPr lang="es-MX" dirty="0" smtClean="0"/>
          </a:p>
          <a:p>
            <a:pPr fontAlgn="base"/>
            <a:r>
              <a:rPr lang="es-MX" dirty="0" smtClean="0"/>
              <a:t>dales </a:t>
            </a:r>
            <a:r>
              <a:rPr lang="es-MX" dirty="0"/>
              <a:t>seguimiento de manera inmediata. </a:t>
            </a:r>
            <a:endParaRPr lang="es-MX" dirty="0" smtClean="0"/>
          </a:p>
          <a:p>
            <a:pPr fontAlgn="base"/>
            <a:r>
              <a:rPr lang="es-MX" dirty="0" smtClean="0"/>
              <a:t>Interactúa </a:t>
            </a:r>
            <a:r>
              <a:rPr lang="es-MX" dirty="0"/>
              <a:t>con ellos.</a:t>
            </a:r>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3296"/>
            <a:ext cx="9144000"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7" descr="http://www.impac.com.mx/_img/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0392" y="5886800"/>
            <a:ext cx="1053913" cy="1004122"/>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2993" y="4077072"/>
            <a:ext cx="4367479" cy="179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http://www.aulafacil.com/uploads/cursos/2397/7960.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204864"/>
            <a:ext cx="6120680" cy="3852428"/>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428596" y="500043"/>
            <a:ext cx="8215370" cy="1969770"/>
          </a:xfrm>
          <a:prstGeom prst="rect">
            <a:avLst/>
          </a:prstGeom>
        </p:spPr>
        <p:txBody>
          <a:bodyPr wrap="square">
            <a:spAutoFit/>
          </a:bodyPr>
          <a:lstStyle/>
          <a:p>
            <a:pPr fontAlgn="base"/>
            <a:r>
              <a:rPr lang="es-MX" sz="3200" b="1" dirty="0"/>
              <a:t>Personaliza el contacto con tus </a:t>
            </a:r>
            <a:r>
              <a:rPr lang="es-MX" sz="3200" b="1" dirty="0" smtClean="0"/>
              <a:t>clientes</a:t>
            </a:r>
          </a:p>
          <a:p>
            <a:pPr fontAlgn="base"/>
            <a:endParaRPr lang="es-MX" b="1" dirty="0"/>
          </a:p>
          <a:p>
            <a:pPr fontAlgn="base"/>
            <a:r>
              <a:rPr lang="es-MX" dirty="0"/>
              <a:t>Si hablamos de </a:t>
            </a:r>
            <a:r>
              <a:rPr lang="es-MX" b="1" dirty="0"/>
              <a:t>newsletters</a:t>
            </a:r>
            <a:r>
              <a:rPr lang="es-MX" dirty="0"/>
              <a:t>, de vez en cuando envía correos especializados ofreciendo grandes atractivos para sus necesidades. </a:t>
            </a:r>
            <a:endParaRPr lang="es-MX" dirty="0" smtClean="0"/>
          </a:p>
          <a:p>
            <a:pPr fontAlgn="base"/>
            <a:endParaRPr lang="es-MX" dirty="0" smtClean="0"/>
          </a:p>
          <a:p>
            <a:pPr fontAlgn="base"/>
            <a:r>
              <a:rPr lang="es-MX" dirty="0" smtClean="0"/>
              <a:t>Crea seminarios , cursos rápidos, son una gran opción. </a:t>
            </a:r>
            <a:endParaRPr lang="es-MX" dirty="0"/>
          </a:p>
        </p:txBody>
      </p:sp>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3296"/>
            <a:ext cx="9144000"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7" descr="http://www.impac.com.mx/_img/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0392" y="5886800"/>
            <a:ext cx="1053913" cy="10041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parafernaliamkt.com/wp-content/uploads/2014/06/Target-Marke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2906942"/>
            <a:ext cx="4248472" cy="318635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3296"/>
            <a:ext cx="9144000"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7" descr="http://www.impac.com.mx/_img/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0392" y="5886800"/>
            <a:ext cx="1053913" cy="1004122"/>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493928" y="383174"/>
            <a:ext cx="8087796" cy="2523768"/>
          </a:xfrm>
          <a:prstGeom prst="rect">
            <a:avLst/>
          </a:prstGeom>
        </p:spPr>
        <p:txBody>
          <a:bodyPr wrap="square">
            <a:spAutoFit/>
          </a:bodyPr>
          <a:lstStyle/>
          <a:p>
            <a:r>
              <a:rPr lang="es-MX" sz="3200" b="1" dirty="0"/>
              <a:t>Estudia tu mercado. </a:t>
            </a:r>
            <a:endParaRPr lang="es-MX" sz="3200" b="1" dirty="0" smtClean="0"/>
          </a:p>
          <a:p>
            <a:endParaRPr lang="es-MX" b="1" dirty="0"/>
          </a:p>
          <a:p>
            <a:r>
              <a:rPr lang="es-MX" dirty="0" smtClean="0"/>
              <a:t>Invierte </a:t>
            </a:r>
            <a:r>
              <a:rPr lang="es-MX" dirty="0"/>
              <a:t>tiempo para ser un experto conocedor de tu mercado. Asiste a exposiciones comerciales y eventos que tus consumidores consideren importantes. </a:t>
            </a:r>
            <a:endParaRPr lang="es-MX" dirty="0" smtClean="0"/>
          </a:p>
          <a:p>
            <a:endParaRPr lang="es-MX" dirty="0"/>
          </a:p>
          <a:p>
            <a:r>
              <a:rPr lang="es-MX" dirty="0" smtClean="0"/>
              <a:t>Ahí </a:t>
            </a:r>
            <a:r>
              <a:rPr lang="es-MX" dirty="0"/>
              <a:t>podrás convivir de cerca con ellos. También aprovecha la ocasión tanto para observar qué está haciendo tu competencia como para detectar qué tipo de productos y servicios son los más demandados.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https://spirostrategy.files.wordpress.com/2015/02/autonomo-o-freelance-tienes-un-plan-de-negoci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2728689"/>
            <a:ext cx="5688632" cy="307657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3296"/>
            <a:ext cx="9144000"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7" descr="http://www.impac.com.mx/_img/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0392" y="5886800"/>
            <a:ext cx="1053913" cy="1004122"/>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683568" y="643329"/>
            <a:ext cx="7128792" cy="4708981"/>
          </a:xfrm>
          <a:prstGeom prst="rect">
            <a:avLst/>
          </a:prstGeom>
        </p:spPr>
        <p:txBody>
          <a:bodyPr wrap="square">
            <a:spAutoFit/>
          </a:bodyPr>
          <a:lstStyle/>
          <a:p>
            <a:r>
              <a:rPr lang="es-MX" sz="3200" b="1" dirty="0"/>
              <a:t>Prepara tu estrategia de inicio </a:t>
            </a:r>
            <a:endParaRPr lang="es-MX" sz="3200" b="1" dirty="0" smtClean="0"/>
          </a:p>
          <a:p>
            <a:endParaRPr lang="es-MX" sz="2800" b="1" dirty="0"/>
          </a:p>
          <a:p>
            <a:pPr marL="285750" indent="-285750">
              <a:buFont typeface="Wingdings" pitchFamily="2" charset="2"/>
              <a:buChar char="ü"/>
            </a:pPr>
            <a:r>
              <a:rPr lang="es-MX" dirty="0" smtClean="0"/>
              <a:t>La </a:t>
            </a:r>
            <a:r>
              <a:rPr lang="es-MX" dirty="0"/>
              <a:t>primera impresión es </a:t>
            </a:r>
            <a:r>
              <a:rPr lang="es-MX" dirty="0" smtClean="0"/>
              <a:t>clave</a:t>
            </a:r>
            <a:endParaRPr lang="es-MX" dirty="0"/>
          </a:p>
          <a:p>
            <a:pPr marL="285750" indent="-285750">
              <a:buFont typeface="Wingdings" pitchFamily="2" charset="2"/>
              <a:buChar char="ü"/>
            </a:pPr>
            <a:r>
              <a:rPr lang="es-MX" dirty="0" smtClean="0"/>
              <a:t>Traza </a:t>
            </a:r>
            <a:r>
              <a:rPr lang="es-MX" dirty="0"/>
              <a:t>un plan para conquistar clientes.</a:t>
            </a:r>
            <a:endParaRPr lang="es-MX" dirty="0" smtClean="0"/>
          </a:p>
          <a:p>
            <a:pPr marL="285750" indent="-285750">
              <a:buFont typeface="Wingdings" pitchFamily="2" charset="2"/>
              <a:buChar char="ü"/>
            </a:pPr>
            <a:r>
              <a:rPr lang="es-MX" dirty="0" smtClean="0"/>
              <a:t>Escucha </a:t>
            </a:r>
            <a:r>
              <a:rPr lang="es-MX" dirty="0"/>
              <a:t>primero y anticípate. </a:t>
            </a:r>
          </a:p>
          <a:p>
            <a:pPr marL="285750" indent="-285750">
              <a:buFont typeface="Wingdings" pitchFamily="2" charset="2"/>
              <a:buChar char="ü"/>
            </a:pPr>
            <a:r>
              <a:rPr lang="es-MX" dirty="0" smtClean="0"/>
              <a:t>Elige </a:t>
            </a:r>
            <a:r>
              <a:rPr lang="es-MX" dirty="0"/>
              <a:t>un buen lugar para tu negocio.</a:t>
            </a:r>
            <a:endParaRPr lang="es-MX" dirty="0" smtClean="0"/>
          </a:p>
          <a:p>
            <a:endParaRPr lang="es-MX" dirty="0"/>
          </a:p>
          <a:p>
            <a:r>
              <a:rPr lang="es-MX" sz="3200" b="1" dirty="0"/>
              <a:t>Conoce a tu </a:t>
            </a:r>
            <a:r>
              <a:rPr lang="es-MX" sz="3200" b="1" dirty="0" smtClean="0"/>
              <a:t>cliente</a:t>
            </a:r>
          </a:p>
          <a:p>
            <a:endParaRPr lang="es-MX" sz="2800" b="1" dirty="0"/>
          </a:p>
          <a:p>
            <a:pPr marL="285750" indent="-285750">
              <a:buFont typeface="Wingdings" pitchFamily="2" charset="2"/>
              <a:buChar char="ü"/>
            </a:pPr>
            <a:r>
              <a:rPr lang="es-MX" dirty="0" smtClean="0"/>
              <a:t>Estudia </a:t>
            </a:r>
            <a:r>
              <a:rPr lang="es-MX" dirty="0"/>
              <a:t>tu </a:t>
            </a:r>
            <a:r>
              <a:rPr lang="es-MX" dirty="0" smtClean="0"/>
              <a:t>mercado</a:t>
            </a:r>
          </a:p>
          <a:p>
            <a:pPr marL="285750" indent="-285750">
              <a:buFont typeface="Wingdings" pitchFamily="2" charset="2"/>
              <a:buChar char="ü"/>
            </a:pPr>
            <a:r>
              <a:rPr lang="es-MX" dirty="0" smtClean="0"/>
              <a:t>Ponte </a:t>
            </a:r>
            <a:r>
              <a:rPr lang="es-MX" dirty="0"/>
              <a:t>en los zapatos de tu cliente.</a:t>
            </a:r>
          </a:p>
          <a:p>
            <a:pPr marL="285750" indent="-285750">
              <a:buFont typeface="Wingdings" pitchFamily="2" charset="2"/>
              <a:buChar char="ü"/>
            </a:pPr>
            <a:r>
              <a:rPr lang="es-MX" dirty="0"/>
              <a:t>Haz preguntas correctas.</a:t>
            </a:r>
            <a:endParaRPr lang="es-MX" dirty="0" smtClean="0"/>
          </a:p>
          <a:p>
            <a:pPr marL="285750" indent="-285750">
              <a:buFont typeface="Wingdings" pitchFamily="2" charset="2"/>
              <a:buChar char="ü"/>
            </a:pPr>
            <a:r>
              <a:rPr lang="es-MX" dirty="0"/>
              <a:t>¿Qué busca un cliente</a:t>
            </a:r>
            <a:r>
              <a:rPr lang="es-MX" dirty="0" smtClean="0"/>
              <a:t>?</a:t>
            </a:r>
          </a:p>
          <a:p>
            <a:endParaRPr lang="es-MX"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elempresario.mx/sites/default/files/imagecache/nota_completa/Estrategia-de-negocio-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370" y="1565332"/>
            <a:ext cx="5237464" cy="392809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3296"/>
            <a:ext cx="9144000"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7" descr="http://www.impac.com.mx/_img/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0392" y="5886800"/>
            <a:ext cx="1053913" cy="1004122"/>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755576" y="476672"/>
            <a:ext cx="5328592" cy="5016758"/>
          </a:xfrm>
          <a:prstGeom prst="rect">
            <a:avLst/>
          </a:prstGeom>
        </p:spPr>
        <p:txBody>
          <a:bodyPr wrap="square">
            <a:spAutoFit/>
          </a:bodyPr>
          <a:lstStyle/>
          <a:p>
            <a:r>
              <a:rPr lang="es-MX" sz="3200" b="1" dirty="0"/>
              <a:t>Estrategias para conquistarlo</a:t>
            </a:r>
          </a:p>
          <a:p>
            <a:endParaRPr lang="es-MX" dirty="0" smtClean="0"/>
          </a:p>
          <a:p>
            <a:pPr marL="285750" indent="-285750">
              <a:buFont typeface="Wingdings" pitchFamily="2" charset="2"/>
              <a:buChar char="ü"/>
            </a:pPr>
            <a:r>
              <a:rPr lang="es-MX" dirty="0" smtClean="0"/>
              <a:t>Demuestra </a:t>
            </a:r>
            <a:r>
              <a:rPr lang="es-MX" dirty="0"/>
              <a:t>por qué eres la mejor opción</a:t>
            </a:r>
            <a:r>
              <a:rPr lang="es-MX" dirty="0" smtClean="0"/>
              <a:t>.</a:t>
            </a:r>
          </a:p>
          <a:p>
            <a:pPr marL="171450" indent="-171450">
              <a:buFont typeface="Wingdings" pitchFamily="2" charset="2"/>
              <a:buChar char="ü"/>
            </a:pPr>
            <a:endParaRPr lang="es-MX" sz="1000" dirty="0"/>
          </a:p>
          <a:p>
            <a:pPr marL="285750" indent="-285750">
              <a:buFont typeface="Wingdings" pitchFamily="2" charset="2"/>
              <a:buChar char="ü"/>
            </a:pPr>
            <a:r>
              <a:rPr lang="es-MX" dirty="0" smtClean="0"/>
              <a:t>Enfócate </a:t>
            </a:r>
            <a:r>
              <a:rPr lang="es-MX" dirty="0"/>
              <a:t>en los detalles</a:t>
            </a:r>
            <a:r>
              <a:rPr lang="es-MX" dirty="0" smtClean="0"/>
              <a:t>.</a:t>
            </a:r>
          </a:p>
          <a:p>
            <a:pPr marL="171450" indent="-171450">
              <a:buFont typeface="Wingdings" pitchFamily="2" charset="2"/>
              <a:buChar char="ü"/>
            </a:pPr>
            <a:endParaRPr lang="es-MX" sz="1000" dirty="0"/>
          </a:p>
          <a:p>
            <a:pPr marL="285750" indent="-285750">
              <a:buFont typeface="Wingdings" pitchFamily="2" charset="2"/>
              <a:buChar char="ü"/>
            </a:pPr>
            <a:r>
              <a:rPr lang="es-MX" dirty="0"/>
              <a:t>Resuelve el problema más </a:t>
            </a:r>
            <a:r>
              <a:rPr lang="es-MX" dirty="0" smtClean="0"/>
              <a:t>difícil.</a:t>
            </a:r>
          </a:p>
          <a:p>
            <a:pPr marL="171450" indent="-171450">
              <a:buFont typeface="Wingdings" pitchFamily="2" charset="2"/>
              <a:buChar char="ü"/>
            </a:pPr>
            <a:endParaRPr lang="es-MX" sz="1000" dirty="0"/>
          </a:p>
          <a:p>
            <a:pPr marL="285750" indent="-285750">
              <a:buFont typeface="Wingdings" pitchFamily="2" charset="2"/>
              <a:buChar char="ü"/>
            </a:pPr>
            <a:r>
              <a:rPr lang="es-MX" dirty="0"/>
              <a:t>Que el cliente "pruebe" tu </a:t>
            </a:r>
            <a:r>
              <a:rPr lang="es-MX" dirty="0" smtClean="0"/>
              <a:t>trabajo.</a:t>
            </a:r>
          </a:p>
          <a:p>
            <a:pPr marL="171450" indent="-171450">
              <a:buFont typeface="Wingdings" pitchFamily="2" charset="2"/>
              <a:buChar char="ü"/>
            </a:pPr>
            <a:endParaRPr lang="es-MX" sz="1000" dirty="0"/>
          </a:p>
          <a:p>
            <a:pPr marL="285750" indent="-285750">
              <a:buFont typeface="Wingdings" pitchFamily="2" charset="2"/>
              <a:buChar char="ü"/>
            </a:pPr>
            <a:r>
              <a:rPr lang="es-MX" dirty="0"/>
              <a:t>Ofrece toda una </a:t>
            </a:r>
            <a:r>
              <a:rPr lang="es-MX" dirty="0" smtClean="0"/>
              <a:t>experiencia.</a:t>
            </a:r>
          </a:p>
          <a:p>
            <a:pPr marL="171450" indent="-171450">
              <a:buFont typeface="Wingdings" pitchFamily="2" charset="2"/>
              <a:buChar char="ü"/>
            </a:pPr>
            <a:endParaRPr lang="es-MX" sz="1000" dirty="0"/>
          </a:p>
          <a:p>
            <a:pPr marL="285750" indent="-285750">
              <a:buFont typeface="Wingdings" pitchFamily="2" charset="2"/>
              <a:buChar char="ü"/>
            </a:pPr>
            <a:r>
              <a:rPr lang="es-MX" dirty="0"/>
              <a:t>Sé el anfitrión </a:t>
            </a:r>
            <a:r>
              <a:rPr lang="es-MX" dirty="0" smtClean="0"/>
              <a:t>perfecto.</a:t>
            </a:r>
          </a:p>
          <a:p>
            <a:pPr marL="171450" indent="-171450">
              <a:buFont typeface="Wingdings" pitchFamily="2" charset="2"/>
              <a:buChar char="ü"/>
            </a:pPr>
            <a:endParaRPr lang="es-MX" sz="1000" dirty="0"/>
          </a:p>
          <a:p>
            <a:pPr marL="285750" indent="-285750">
              <a:buFont typeface="Wingdings" pitchFamily="2" charset="2"/>
              <a:buChar char="ü"/>
            </a:pPr>
            <a:r>
              <a:rPr lang="es-MX" dirty="0"/>
              <a:t>Gánate la confianza del cliente</a:t>
            </a:r>
            <a:r>
              <a:rPr lang="es-MX" dirty="0" smtClean="0"/>
              <a:t>.</a:t>
            </a:r>
          </a:p>
          <a:p>
            <a:pPr marL="171450" indent="-171450">
              <a:buFont typeface="Wingdings" pitchFamily="2" charset="2"/>
              <a:buChar char="ü"/>
            </a:pPr>
            <a:endParaRPr lang="es-MX" sz="1000" dirty="0"/>
          </a:p>
          <a:p>
            <a:pPr marL="285750" indent="-285750">
              <a:buFont typeface="Wingdings" pitchFamily="2" charset="2"/>
              <a:buChar char="ü"/>
            </a:pPr>
            <a:r>
              <a:rPr lang="es-MX" dirty="0"/>
              <a:t>Habla el idioma del cliente</a:t>
            </a:r>
            <a:r>
              <a:rPr lang="es-MX" dirty="0" smtClean="0"/>
              <a:t>.</a:t>
            </a:r>
          </a:p>
          <a:p>
            <a:pPr marL="171450" indent="-171450">
              <a:buFont typeface="Wingdings" pitchFamily="2" charset="2"/>
              <a:buChar char="ü"/>
            </a:pPr>
            <a:endParaRPr lang="es-MX" sz="1000" dirty="0"/>
          </a:p>
          <a:p>
            <a:pPr marL="285750" indent="-285750">
              <a:buFont typeface="Wingdings" pitchFamily="2" charset="2"/>
              <a:buChar char="ü"/>
            </a:pPr>
            <a:r>
              <a:rPr lang="es-MX" dirty="0"/>
              <a:t>Nunca dejes que se vaya </a:t>
            </a:r>
            <a:r>
              <a:rPr lang="es-MX" dirty="0" smtClean="0"/>
              <a:t>enojado.</a:t>
            </a:r>
          </a:p>
          <a:p>
            <a:pPr marL="171450" indent="-171450">
              <a:buFont typeface="Wingdings" pitchFamily="2" charset="2"/>
              <a:buChar char="ü"/>
            </a:pPr>
            <a:endParaRPr lang="es-MX" sz="1000" dirty="0"/>
          </a:p>
          <a:p>
            <a:pPr marL="285750" indent="-285750">
              <a:buFont typeface="Wingdings" pitchFamily="2" charset="2"/>
              <a:buChar char="ü"/>
            </a:pPr>
            <a:r>
              <a:rPr lang="es-MX" dirty="0"/>
              <a:t>Mantén abierto el canal de </a:t>
            </a:r>
            <a:r>
              <a:rPr lang="es-MX" dirty="0" smtClean="0"/>
              <a:t>comunicación.</a:t>
            </a:r>
            <a:endParaRPr lang="es-MX" dirty="0"/>
          </a:p>
        </p:txBody>
      </p:sp>
    </p:spTree>
    <p:extLst>
      <p:ext uri="{BB962C8B-B14F-4D97-AF65-F5344CB8AC3E}">
        <p14:creationId xmlns:p14="http://schemas.microsoft.com/office/powerpoint/2010/main" val="18502613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armasdeventa.com/wp-content/uploads/2014/01/Strateg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3184" y="1496194"/>
            <a:ext cx="4785320" cy="358899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93296"/>
            <a:ext cx="9144000"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7" descr="http://www.impac.com.mx/_img/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0392" y="5886800"/>
            <a:ext cx="1053913" cy="1004122"/>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611560" y="764699"/>
            <a:ext cx="6480720" cy="3939540"/>
          </a:xfrm>
          <a:prstGeom prst="rect">
            <a:avLst/>
          </a:prstGeom>
        </p:spPr>
        <p:txBody>
          <a:bodyPr wrap="square">
            <a:spAutoFit/>
          </a:bodyPr>
          <a:lstStyle/>
          <a:p>
            <a:r>
              <a:rPr lang="es-MX" sz="3200" b="1" dirty="0"/>
              <a:t>No lo dejes </a:t>
            </a:r>
            <a:r>
              <a:rPr lang="es-MX" sz="3200" b="1" dirty="0" smtClean="0"/>
              <a:t>ir.</a:t>
            </a:r>
            <a:r>
              <a:rPr lang="es-MX" sz="3200" b="1" dirty="0"/>
              <a:t/>
            </a:r>
            <a:br>
              <a:rPr lang="es-MX" sz="3200" b="1" dirty="0"/>
            </a:br>
            <a:endParaRPr lang="es-MX" sz="3200" b="1" dirty="0"/>
          </a:p>
          <a:p>
            <a:pPr marL="285750" indent="-285750">
              <a:buFont typeface="Wingdings" pitchFamily="2" charset="2"/>
              <a:buChar char="ü"/>
            </a:pPr>
            <a:r>
              <a:rPr lang="es-MX" dirty="0" smtClean="0"/>
              <a:t>Cultiva </a:t>
            </a:r>
            <a:r>
              <a:rPr lang="es-MX" dirty="0"/>
              <a:t>la relación con tus </a:t>
            </a:r>
            <a:r>
              <a:rPr lang="es-MX" dirty="0" smtClean="0"/>
              <a:t>clientes.</a:t>
            </a:r>
          </a:p>
          <a:p>
            <a:pPr marL="285750" indent="-285750">
              <a:buFont typeface="Wingdings" pitchFamily="2" charset="2"/>
              <a:buChar char="ü"/>
            </a:pPr>
            <a:endParaRPr lang="es-MX" sz="1000" dirty="0" smtClean="0"/>
          </a:p>
          <a:p>
            <a:pPr marL="285750" indent="-285750">
              <a:buFont typeface="Wingdings" pitchFamily="2" charset="2"/>
              <a:buChar char="ü"/>
            </a:pPr>
            <a:r>
              <a:rPr lang="es-MX" dirty="0"/>
              <a:t>Agrega valor a tu </a:t>
            </a:r>
            <a:r>
              <a:rPr lang="es-MX" dirty="0" smtClean="0"/>
              <a:t>oferta.</a:t>
            </a:r>
          </a:p>
          <a:p>
            <a:pPr marL="285750" indent="-285750">
              <a:buFont typeface="Wingdings" pitchFamily="2" charset="2"/>
              <a:buChar char="ü"/>
            </a:pPr>
            <a:endParaRPr lang="es-MX" sz="1000" dirty="0"/>
          </a:p>
          <a:p>
            <a:pPr marL="285750" indent="-285750">
              <a:buFont typeface="Wingdings" pitchFamily="2" charset="2"/>
              <a:buChar char="ü"/>
            </a:pPr>
            <a:r>
              <a:rPr lang="es-MX" dirty="0"/>
              <a:t>Personaliza, personaliza, </a:t>
            </a:r>
            <a:r>
              <a:rPr lang="es-MX" dirty="0" smtClean="0"/>
              <a:t>personaliza.</a:t>
            </a:r>
          </a:p>
          <a:p>
            <a:pPr marL="285750" indent="-285750">
              <a:buFont typeface="Wingdings" pitchFamily="2" charset="2"/>
              <a:buChar char="ü"/>
            </a:pPr>
            <a:endParaRPr lang="es-MX" sz="1000" dirty="0" smtClean="0"/>
          </a:p>
          <a:p>
            <a:pPr marL="285750" indent="-285750">
              <a:buFont typeface="Wingdings" pitchFamily="2" charset="2"/>
              <a:buChar char="ü"/>
            </a:pPr>
            <a:r>
              <a:rPr lang="es-MX" dirty="0"/>
              <a:t>Crea un lazo </a:t>
            </a:r>
            <a:r>
              <a:rPr lang="es-MX" dirty="0" smtClean="0"/>
              <a:t>personal.</a:t>
            </a:r>
          </a:p>
          <a:p>
            <a:pPr marL="285750" indent="-285750">
              <a:buFont typeface="Wingdings" pitchFamily="2" charset="2"/>
              <a:buChar char="ü"/>
            </a:pPr>
            <a:endParaRPr lang="es-MX" sz="1000" dirty="0"/>
          </a:p>
          <a:p>
            <a:pPr marL="285750" indent="-285750">
              <a:buFont typeface="Wingdings" pitchFamily="2" charset="2"/>
              <a:buChar char="ü"/>
            </a:pPr>
            <a:r>
              <a:rPr lang="es-MX" dirty="0"/>
              <a:t>Innova tu servicio </a:t>
            </a:r>
            <a:r>
              <a:rPr lang="es-MX" dirty="0" smtClean="0"/>
              <a:t>constantemente.</a:t>
            </a:r>
          </a:p>
          <a:p>
            <a:pPr marL="285750" indent="-285750">
              <a:buFont typeface="Wingdings" pitchFamily="2" charset="2"/>
              <a:buChar char="ü"/>
            </a:pPr>
            <a:endParaRPr lang="es-MX" sz="1000" dirty="0"/>
          </a:p>
          <a:p>
            <a:pPr marL="285750" indent="-285750">
              <a:buFont typeface="Wingdings" pitchFamily="2" charset="2"/>
              <a:buChar char="ü"/>
            </a:pPr>
            <a:r>
              <a:rPr lang="es-MX" dirty="0"/>
              <a:t>Investiga y </a:t>
            </a:r>
            <a:r>
              <a:rPr lang="es-MX" dirty="0" smtClean="0"/>
              <a:t>vencerás.</a:t>
            </a:r>
          </a:p>
          <a:p>
            <a:pPr marL="285750" indent="-285750">
              <a:buFont typeface="Wingdings" pitchFamily="2" charset="2"/>
              <a:buChar char="ü"/>
            </a:pPr>
            <a:endParaRPr lang="es-MX" sz="1000" dirty="0" smtClean="0"/>
          </a:p>
          <a:p>
            <a:pPr marL="285750" indent="-285750">
              <a:buFont typeface="Wingdings" pitchFamily="2" charset="2"/>
              <a:buChar char="ü"/>
            </a:pPr>
            <a:r>
              <a:rPr lang="es-MX" dirty="0"/>
              <a:t>La experiencia termina cuando el cliente </a:t>
            </a:r>
            <a:r>
              <a:rPr lang="es-MX" dirty="0" smtClean="0"/>
              <a:t>regresa.</a:t>
            </a:r>
            <a:endParaRPr lang="es-MX" dirty="0"/>
          </a:p>
        </p:txBody>
      </p:sp>
    </p:spTree>
    <p:extLst>
      <p:ext uri="{BB962C8B-B14F-4D97-AF65-F5344CB8AC3E}">
        <p14:creationId xmlns:p14="http://schemas.microsoft.com/office/powerpoint/2010/main" val="3085100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866323"/>
            <a:ext cx="7848872" cy="4278094"/>
          </a:xfrm>
          <a:prstGeom prst="rect">
            <a:avLst/>
          </a:prstGeom>
        </p:spPr>
        <p:txBody>
          <a:bodyPr wrap="square">
            <a:spAutoFit/>
          </a:bodyPr>
          <a:lstStyle/>
          <a:p>
            <a:pPr marL="342900" indent="-342900"/>
            <a:r>
              <a:rPr lang="es-MX" sz="3200" b="1" dirty="0" smtClean="0"/>
              <a:t>5 </a:t>
            </a:r>
            <a:r>
              <a:rPr lang="es-MX" sz="3200" b="1" dirty="0"/>
              <a:t>comportamientos del vendedor eficiente </a:t>
            </a:r>
          </a:p>
          <a:p>
            <a:pPr marL="342900" indent="-342900"/>
            <a:endParaRPr lang="es-MX" sz="2000" dirty="0"/>
          </a:p>
          <a:p>
            <a:pPr marL="342900" indent="-342900">
              <a:buAutoNum type="arabicPeriod"/>
            </a:pPr>
            <a:r>
              <a:rPr lang="es-MX" sz="2000" dirty="0"/>
              <a:t>La habilidad para establecer relaciones </a:t>
            </a:r>
          </a:p>
          <a:p>
            <a:pPr marL="342900" indent="-342900">
              <a:buAutoNum type="arabicPeriod"/>
            </a:pPr>
            <a:endParaRPr lang="es-MX" sz="2000" dirty="0" smtClean="0"/>
          </a:p>
          <a:p>
            <a:pPr marL="342900" indent="-342900">
              <a:buAutoNum type="arabicPeriod"/>
            </a:pPr>
            <a:r>
              <a:rPr lang="es-MX" sz="2000" dirty="0" smtClean="0"/>
              <a:t>La </a:t>
            </a:r>
            <a:r>
              <a:rPr lang="es-MX" sz="2000" dirty="0"/>
              <a:t>resistencia a la presión </a:t>
            </a:r>
          </a:p>
          <a:p>
            <a:pPr marL="342900" indent="-342900">
              <a:buAutoNum type="arabicPeriod"/>
            </a:pPr>
            <a:endParaRPr lang="es-MX" sz="2000" dirty="0" smtClean="0"/>
          </a:p>
          <a:p>
            <a:pPr marL="342900" indent="-342900">
              <a:buAutoNum type="arabicPeriod"/>
            </a:pPr>
            <a:r>
              <a:rPr lang="es-MX" sz="2000" dirty="0" smtClean="0"/>
              <a:t>La </a:t>
            </a:r>
            <a:r>
              <a:rPr lang="es-MX" sz="2000" dirty="0"/>
              <a:t>confianza en sí mismo </a:t>
            </a:r>
          </a:p>
          <a:p>
            <a:pPr marL="342900" indent="-342900">
              <a:buAutoNum type="arabicPeriod"/>
            </a:pPr>
            <a:endParaRPr lang="es-MX" sz="2000" dirty="0" smtClean="0"/>
          </a:p>
          <a:p>
            <a:pPr marL="342900" indent="-342900">
              <a:buAutoNum type="arabicPeriod"/>
            </a:pPr>
            <a:r>
              <a:rPr lang="es-MX" sz="2000" dirty="0" smtClean="0"/>
              <a:t>La </a:t>
            </a:r>
            <a:r>
              <a:rPr lang="es-MX" sz="2000" dirty="0"/>
              <a:t>motivación para vender y para </a:t>
            </a:r>
            <a:endParaRPr lang="es-MX" sz="2000" dirty="0" smtClean="0"/>
          </a:p>
          <a:p>
            <a:r>
              <a:rPr lang="es-MX" sz="2000" dirty="0"/>
              <a:t> </a:t>
            </a:r>
            <a:r>
              <a:rPr lang="es-MX" sz="2000" dirty="0" smtClean="0"/>
              <a:t>     aceptar </a:t>
            </a:r>
            <a:r>
              <a:rPr lang="es-MX" sz="2000" dirty="0"/>
              <a:t>el </a:t>
            </a:r>
            <a:r>
              <a:rPr lang="es-MX" sz="2000" dirty="0" smtClean="0"/>
              <a:t>rechazo.</a:t>
            </a:r>
          </a:p>
          <a:p>
            <a:endParaRPr lang="es-MX" sz="2000" dirty="0"/>
          </a:p>
          <a:p>
            <a:pPr marL="457200" indent="-457200">
              <a:buAutoNum type="arabicPeriod" startAt="5"/>
            </a:pPr>
            <a:r>
              <a:rPr lang="es-MX" sz="2000" dirty="0" smtClean="0"/>
              <a:t>La </a:t>
            </a:r>
            <a:r>
              <a:rPr lang="es-MX" sz="2000" dirty="0"/>
              <a:t>capacidad de ejercer presión </a:t>
            </a:r>
            <a:endParaRPr lang="es-MX" sz="2000" dirty="0" smtClean="0"/>
          </a:p>
          <a:p>
            <a:r>
              <a:rPr lang="es-MX" sz="2000" dirty="0"/>
              <a:t> </a:t>
            </a:r>
            <a:r>
              <a:rPr lang="es-MX" sz="2000" dirty="0" smtClean="0"/>
              <a:t>       sobre </a:t>
            </a:r>
            <a:r>
              <a:rPr lang="es-MX" sz="2000" dirty="0"/>
              <a:t>los demás </a:t>
            </a:r>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3296"/>
            <a:ext cx="9144000"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7" descr="http://www.impac.com.mx/_img/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0392" y="5886800"/>
            <a:ext cx="1053913" cy="100412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imolko.com/files/2014/08/buyer-person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8919" y="2115666"/>
            <a:ext cx="3343275" cy="325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91057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3296"/>
            <a:ext cx="9144000"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2987824" y="3938280"/>
            <a:ext cx="6056171" cy="1938992"/>
          </a:xfrm>
          <a:prstGeom prst="rect">
            <a:avLst/>
          </a:prstGeom>
        </p:spPr>
        <p:txBody>
          <a:bodyPr wrap="square">
            <a:spAutoFit/>
          </a:bodyPr>
          <a:lstStyle/>
          <a:p>
            <a:r>
              <a:rPr lang="es-MX" sz="2000" b="1" dirty="0" smtClean="0"/>
              <a:t>3. La solución de problemas Escuchando:</a:t>
            </a:r>
            <a:r>
              <a:rPr lang="es-MX" sz="2000" dirty="0" smtClean="0"/>
              <a:t> para entender la situación o el problema del cliente a través de sus motivaciones, sus necesidades y sus objetivos. Planteando correctamente el problema del comprador, obteniendo su acuerdo sobre su insatisfacción actual y la situación satisfactoria a futuro</a:t>
            </a:r>
          </a:p>
        </p:txBody>
      </p:sp>
      <p:pic>
        <p:nvPicPr>
          <p:cNvPr id="4" name="Picture 7" descr="http://www.impac.com.mx/_img/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0392" y="5886800"/>
            <a:ext cx="1053913" cy="1004122"/>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1547664" y="2013808"/>
            <a:ext cx="6444208" cy="1631216"/>
          </a:xfrm>
          <a:prstGeom prst="rect">
            <a:avLst/>
          </a:prstGeom>
        </p:spPr>
        <p:txBody>
          <a:bodyPr wrap="square">
            <a:spAutoFit/>
          </a:bodyPr>
          <a:lstStyle/>
          <a:p>
            <a:r>
              <a:rPr lang="es-MX" sz="2000" b="1" dirty="0" smtClean="0"/>
              <a:t>2. El </a:t>
            </a:r>
            <a:r>
              <a:rPr lang="es-MX" sz="2000" b="1" dirty="0"/>
              <a:t>poder de las palabras: </a:t>
            </a:r>
            <a:r>
              <a:rPr lang="es-MX" sz="2000" dirty="0"/>
              <a:t>Usando un lenguaje claro y comprensible por la inteligencia. Usando un lenguaje positivo, para generar una respuesta positiva. Poniendo en evidencia la imagen y las particularidades del producto o servicio que se vende. </a:t>
            </a:r>
          </a:p>
        </p:txBody>
      </p:sp>
      <p:sp>
        <p:nvSpPr>
          <p:cNvPr id="7" name="6 Rectángulo"/>
          <p:cNvSpPr/>
          <p:nvPr/>
        </p:nvSpPr>
        <p:spPr>
          <a:xfrm>
            <a:off x="395536" y="908720"/>
            <a:ext cx="5184576" cy="707886"/>
          </a:xfrm>
          <a:prstGeom prst="rect">
            <a:avLst/>
          </a:prstGeom>
        </p:spPr>
        <p:txBody>
          <a:bodyPr wrap="square">
            <a:spAutoFit/>
          </a:bodyPr>
          <a:lstStyle/>
          <a:p>
            <a:pPr marL="342900" indent="-342900">
              <a:buAutoNum type="arabicPeriod"/>
            </a:pPr>
            <a:r>
              <a:rPr lang="es-MX" sz="2000" b="1" dirty="0"/>
              <a:t>La táctica y la estrategia </a:t>
            </a:r>
            <a:r>
              <a:rPr lang="es-MX" sz="2000" dirty="0"/>
              <a:t>Usando su inteligencia para aprovechar sus puntos </a:t>
            </a:r>
          </a:p>
        </p:txBody>
      </p:sp>
      <p:sp>
        <p:nvSpPr>
          <p:cNvPr id="8" name="7 Rectángulo"/>
          <p:cNvSpPr/>
          <p:nvPr/>
        </p:nvSpPr>
        <p:spPr>
          <a:xfrm>
            <a:off x="251520" y="260648"/>
            <a:ext cx="8375828" cy="769441"/>
          </a:xfrm>
          <a:prstGeom prst="rect">
            <a:avLst/>
          </a:prstGeom>
        </p:spPr>
        <p:txBody>
          <a:bodyPr wrap="square">
            <a:spAutoFit/>
          </a:bodyPr>
          <a:lstStyle/>
          <a:p>
            <a:r>
              <a:rPr lang="es-MX" sz="3200" b="1" dirty="0"/>
              <a:t>3 Habilidades del vendedor </a:t>
            </a:r>
            <a:r>
              <a:rPr lang="es-MX" sz="3200" b="1" dirty="0" smtClean="0"/>
              <a:t>eficiente.</a:t>
            </a:r>
            <a:endParaRPr lang="es-MX" sz="3200" b="1" dirty="0"/>
          </a:p>
          <a:p>
            <a:endParaRPr lang="es-MX" sz="1200" dirty="0"/>
          </a:p>
        </p:txBody>
      </p:sp>
      <p:pic>
        <p:nvPicPr>
          <p:cNvPr id="3076" name="Picture 4" descr="http://enbuenacompania.com/wp-content/uploads/2015/01/Listening_EB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476672"/>
            <a:ext cx="1751092" cy="131063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testvarios.com/wp-content/uploads/2012/09/test-de-escucha-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3933056"/>
            <a:ext cx="2327845" cy="180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3296"/>
            <a:ext cx="9144000"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https://atensionprimaria.files.wordpress.com/2015/02/untitled-1.jpg"/>
          <p:cNvPicPr>
            <a:picLocks noChangeAspect="1" noChangeArrowheads="1"/>
          </p:cNvPicPr>
          <p:nvPr/>
        </p:nvPicPr>
        <p:blipFill rotWithShape="1">
          <a:blip r:embed="rId3">
            <a:extLst>
              <a:ext uri="{28A0092B-C50C-407E-A947-70E740481C1C}">
                <a14:useLocalDpi xmlns:a14="http://schemas.microsoft.com/office/drawing/2010/main" val="0"/>
              </a:ext>
            </a:extLst>
          </a:blip>
          <a:srcRect l="19768" r="21283"/>
          <a:stretch/>
        </p:blipFill>
        <p:spPr bwMode="auto">
          <a:xfrm>
            <a:off x="5139558" y="3789040"/>
            <a:ext cx="3487790" cy="2311211"/>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611560" y="116632"/>
            <a:ext cx="7920880" cy="6093976"/>
          </a:xfrm>
          <a:prstGeom prst="rect">
            <a:avLst/>
          </a:prstGeom>
        </p:spPr>
        <p:txBody>
          <a:bodyPr wrap="square">
            <a:spAutoFit/>
          </a:bodyPr>
          <a:lstStyle/>
          <a:p>
            <a:pPr algn="ctr"/>
            <a:r>
              <a:rPr lang="es-MX" sz="2800" b="1" dirty="0" smtClean="0"/>
              <a:t>Los factores que determinan el éxito para los vendedores dependen en un buen porcentaje del perfil que se requiere para el puesto que incluye: </a:t>
            </a:r>
          </a:p>
          <a:p>
            <a:endParaRPr lang="es-MX" dirty="0"/>
          </a:p>
          <a:p>
            <a:r>
              <a:rPr lang="es-MX" dirty="0" smtClean="0"/>
              <a:t>• Habilidad de trabajar en equipo. </a:t>
            </a:r>
          </a:p>
          <a:p>
            <a:r>
              <a:rPr lang="es-MX" dirty="0" smtClean="0"/>
              <a:t>• Administración de tiempo </a:t>
            </a:r>
          </a:p>
          <a:p>
            <a:r>
              <a:rPr lang="es-MX" dirty="0" smtClean="0"/>
              <a:t>• Habilidad de comunicación </a:t>
            </a:r>
          </a:p>
          <a:p>
            <a:r>
              <a:rPr lang="es-MX" dirty="0" smtClean="0"/>
              <a:t>• Motivación para el desempeño y las metas </a:t>
            </a:r>
          </a:p>
          <a:p>
            <a:r>
              <a:rPr lang="es-MX" dirty="0" smtClean="0"/>
              <a:t>• Destrezas de las relaciones interpersonales </a:t>
            </a:r>
          </a:p>
          <a:p>
            <a:r>
              <a:rPr lang="es-MX" dirty="0" smtClean="0"/>
              <a:t>• Habilidad de controlar las situaciones </a:t>
            </a:r>
          </a:p>
          <a:p>
            <a:r>
              <a:rPr lang="es-MX" dirty="0" smtClean="0"/>
              <a:t>• Habilidad de aprender y de aplicar procedimientos y trabajar con hechos y cifras. </a:t>
            </a:r>
          </a:p>
          <a:p>
            <a:r>
              <a:rPr lang="es-MX" dirty="0" smtClean="0"/>
              <a:t>• Confianza en si mismo </a:t>
            </a:r>
          </a:p>
          <a:p>
            <a:r>
              <a:rPr lang="es-MX" dirty="0" smtClean="0"/>
              <a:t>• Inteligencia aplicada o sentido común </a:t>
            </a:r>
          </a:p>
          <a:p>
            <a:r>
              <a:rPr lang="es-MX" dirty="0" smtClean="0"/>
              <a:t>• Sensibilidad </a:t>
            </a:r>
          </a:p>
          <a:p>
            <a:r>
              <a:rPr lang="es-MX" dirty="0" smtClean="0"/>
              <a:t>• Perseverancia </a:t>
            </a:r>
          </a:p>
          <a:p>
            <a:r>
              <a:rPr lang="es-MX" dirty="0" smtClean="0"/>
              <a:t>• Mantener ética en sus practicas de ventas </a:t>
            </a:r>
          </a:p>
          <a:p>
            <a:r>
              <a:rPr lang="es-MX" dirty="0" smtClean="0"/>
              <a:t>• Auto-dirección o autodisciplina. </a:t>
            </a:r>
          </a:p>
          <a:p>
            <a:r>
              <a:rPr lang="es-MX" dirty="0" smtClean="0"/>
              <a:t>• Orientado a resultados </a:t>
            </a:r>
          </a:p>
          <a:p>
            <a:r>
              <a:rPr lang="es-MX" dirty="0" smtClean="0"/>
              <a:t>• Flexibilidad. </a:t>
            </a:r>
          </a:p>
          <a:p>
            <a:r>
              <a:rPr lang="es-MX" dirty="0" smtClean="0"/>
              <a:t>• Integridad.</a:t>
            </a:r>
            <a:endParaRPr lang="es-MX" dirty="0"/>
          </a:p>
        </p:txBody>
      </p:sp>
      <p:pic>
        <p:nvPicPr>
          <p:cNvPr id="4" name="Picture 7" descr="http://www.impac.com.mx/_img/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0392" y="5886800"/>
            <a:ext cx="1053913" cy="1004122"/>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5004048" y="1602870"/>
            <a:ext cx="3930178" cy="830997"/>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algn="ctr"/>
            <a:r>
              <a:rPr lang="es-MX" sz="1600" b="1" dirty="0" smtClean="0"/>
              <a:t>Contesta si tienes o no estas características, </a:t>
            </a:r>
          </a:p>
          <a:p>
            <a:pPr algn="ctr"/>
            <a:r>
              <a:rPr lang="es-MX" sz="1600" b="1" dirty="0" smtClean="0"/>
              <a:t>mejora sobre las que no tienes </a:t>
            </a:r>
          </a:p>
          <a:p>
            <a:pPr algn="ctr"/>
            <a:r>
              <a:rPr lang="es-MX" sz="1600" b="1" dirty="0" smtClean="0"/>
              <a:t>y fortalece las que ya tienes</a:t>
            </a:r>
            <a:endParaRPr lang="es-MX" sz="1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1916832"/>
            <a:ext cx="5328592" cy="3170099"/>
          </a:xfrm>
          <a:prstGeom prst="rect">
            <a:avLst/>
          </a:prstGeom>
        </p:spPr>
        <p:txBody>
          <a:bodyPr wrap="square">
            <a:spAutoFit/>
          </a:bodyPr>
          <a:lstStyle/>
          <a:p>
            <a:pPr fontAlgn="base"/>
            <a:endParaRPr lang="es-MX" sz="2000" dirty="0"/>
          </a:p>
          <a:p>
            <a:pPr fontAlgn="base"/>
            <a:r>
              <a:rPr lang="es-MX" sz="2000" dirty="0" smtClean="0"/>
              <a:t>Si </a:t>
            </a:r>
            <a:r>
              <a:rPr lang="es-MX" sz="2000" dirty="0"/>
              <a:t>quieres ganarte el respeto y la confianza de la gente, ayúdales, no les vendas. </a:t>
            </a:r>
            <a:endParaRPr lang="es-MX" sz="2000" dirty="0" smtClean="0"/>
          </a:p>
          <a:p>
            <a:pPr fontAlgn="base"/>
            <a:endParaRPr lang="es-MX" sz="2000" dirty="0"/>
          </a:p>
          <a:p>
            <a:pPr fontAlgn="base"/>
            <a:r>
              <a:rPr lang="es-MX" sz="2000" dirty="0" smtClean="0"/>
              <a:t>Esto </a:t>
            </a:r>
            <a:r>
              <a:rPr lang="es-MX" sz="2000" dirty="0"/>
              <a:t>implica aportar valor desde la primera interacción que tienes con la persona, sea ésta por teléfono o presencialmente, e incluso proveerle opciones que, inicialmente, no te convengan a ti, tal como recomendarle a otro proveedor. </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3296"/>
            <a:ext cx="9144000"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7" descr="http://www.impac.com.mx/_img/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0392" y="5886800"/>
            <a:ext cx="1053913" cy="1004122"/>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xn--alejandrofaria-2nb.com/wp-content/uploads/2014/04/cierre-de-venta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2227684"/>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611560" y="404664"/>
            <a:ext cx="6192688" cy="954107"/>
          </a:xfrm>
          <a:prstGeom prst="rect">
            <a:avLst/>
          </a:prstGeom>
        </p:spPr>
        <p:txBody>
          <a:bodyPr wrap="square">
            <a:spAutoFit/>
          </a:bodyPr>
          <a:lstStyle/>
          <a:p>
            <a:pPr fontAlgn="base"/>
            <a:r>
              <a:rPr lang="es-MX" sz="3200" b="1" dirty="0"/>
              <a:t>Ayuda a tu cliente, no les vendas.  </a:t>
            </a:r>
          </a:p>
          <a:p>
            <a:pPr fontAlgn="base"/>
            <a:r>
              <a:rPr lang="es-MX" sz="2400" b="1" i="1" dirty="0"/>
              <a:t>Recuerda, venderle es una consecuencia.</a:t>
            </a:r>
            <a:r>
              <a:rPr lang="es-MX" sz="2400" b="1" dirty="0"/>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07191" y="404664"/>
            <a:ext cx="7929618" cy="2677656"/>
          </a:xfrm>
          <a:prstGeom prst="rect">
            <a:avLst/>
          </a:prstGeom>
        </p:spPr>
        <p:txBody>
          <a:bodyPr wrap="square">
            <a:spAutoFit/>
          </a:bodyPr>
          <a:lstStyle/>
          <a:p>
            <a:pPr fontAlgn="base"/>
            <a:r>
              <a:rPr lang="es-MX" sz="3200" b="1" dirty="0"/>
              <a:t>E</a:t>
            </a:r>
            <a:r>
              <a:rPr lang="es-MX" sz="3200" b="1" dirty="0" smtClean="0"/>
              <a:t>ntiende </a:t>
            </a:r>
            <a:r>
              <a:rPr lang="es-MX" sz="3200" b="1" dirty="0"/>
              <a:t>realmente a tu </a:t>
            </a:r>
            <a:r>
              <a:rPr lang="es-MX" sz="3200" b="1" dirty="0" smtClean="0"/>
              <a:t>cliente</a:t>
            </a:r>
          </a:p>
          <a:p>
            <a:pPr fontAlgn="base"/>
            <a:endParaRPr lang="es-MX" sz="1600" b="1" dirty="0"/>
          </a:p>
          <a:p>
            <a:pPr fontAlgn="base"/>
            <a:r>
              <a:rPr lang="es-MX" sz="2000" dirty="0"/>
              <a:t>Siempre me sorprende cuando me encuentro con vendedores que ni siquiera se toman el tiempo de </a:t>
            </a:r>
            <a:r>
              <a:rPr lang="es-MX" sz="2000" b="1" dirty="0"/>
              <a:t>estudiar a su cliente</a:t>
            </a:r>
            <a:r>
              <a:rPr lang="es-MX" sz="2000" dirty="0"/>
              <a:t>, su negocio, mercado, retos, necesidades, etc. En estos tiempos en los que el </a:t>
            </a:r>
            <a:r>
              <a:rPr lang="es-MX" sz="2000" b="1" dirty="0"/>
              <a:t>acceso a la información</a:t>
            </a:r>
            <a:r>
              <a:rPr lang="es-MX" sz="2000" dirty="0"/>
              <a:t> es tan fácil y es posible averiguar tanto con una simple </a:t>
            </a:r>
            <a:r>
              <a:rPr lang="es-MX" sz="2000" b="1" dirty="0"/>
              <a:t>búsqueda en Internet</a:t>
            </a:r>
            <a:r>
              <a:rPr lang="es-MX" sz="2000" dirty="0"/>
              <a:t>, es inconcebible e imperdonable que no se haga.</a:t>
            </a:r>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3296"/>
            <a:ext cx="9144000"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7" descr="http://www.impac.com.mx/_img/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0392" y="5886800"/>
            <a:ext cx="1053913" cy="100412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perfil de nuestros client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2177" y="2924944"/>
            <a:ext cx="3339646" cy="3105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6505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00034" y="188640"/>
            <a:ext cx="8286808" cy="3477875"/>
          </a:xfrm>
          <a:prstGeom prst="rect">
            <a:avLst/>
          </a:prstGeom>
        </p:spPr>
        <p:txBody>
          <a:bodyPr wrap="square">
            <a:spAutoFit/>
          </a:bodyPr>
          <a:lstStyle/>
          <a:p>
            <a:pPr fontAlgn="base"/>
            <a:r>
              <a:rPr lang="es-MX" sz="3200" b="1" dirty="0"/>
              <a:t>Ante todo se honesto</a:t>
            </a:r>
          </a:p>
          <a:p>
            <a:pPr fontAlgn="base"/>
            <a:endParaRPr lang="es-MX" sz="2000" dirty="0" smtClean="0"/>
          </a:p>
          <a:p>
            <a:pPr fontAlgn="base"/>
            <a:r>
              <a:rPr lang="es-MX" sz="2400" b="1" i="1" dirty="0" smtClean="0"/>
              <a:t>Las </a:t>
            </a:r>
            <a:r>
              <a:rPr lang="es-MX" sz="2400" b="1" i="1" dirty="0"/>
              <a:t>ventas sin vender se basa en ser 100% honestos. </a:t>
            </a:r>
            <a:endParaRPr lang="es-MX" sz="2400" b="1" i="1" dirty="0" smtClean="0"/>
          </a:p>
          <a:p>
            <a:pPr fontAlgn="base"/>
            <a:endParaRPr lang="es-MX" sz="2000" dirty="0"/>
          </a:p>
          <a:p>
            <a:pPr fontAlgn="base"/>
            <a:r>
              <a:rPr lang="es-MX" sz="2000" dirty="0" smtClean="0"/>
              <a:t>Si </a:t>
            </a:r>
            <a:r>
              <a:rPr lang="es-MX" sz="2000" dirty="0"/>
              <a:t>no eres la mejor opción, no pretendas </a:t>
            </a:r>
            <a:r>
              <a:rPr lang="es-MX" sz="2000" dirty="0" smtClean="0"/>
              <a:t>serlo.</a:t>
            </a:r>
          </a:p>
          <a:p>
            <a:pPr fontAlgn="base"/>
            <a:endParaRPr lang="es-MX" sz="2000" dirty="0"/>
          </a:p>
          <a:p>
            <a:pPr fontAlgn="base"/>
            <a:r>
              <a:rPr lang="es-MX" sz="2000" dirty="0"/>
              <a:t>S</a:t>
            </a:r>
            <a:r>
              <a:rPr lang="es-MX" sz="2000" dirty="0" smtClean="0"/>
              <a:t>i </a:t>
            </a:r>
            <a:r>
              <a:rPr lang="es-MX" sz="2000" dirty="0"/>
              <a:t>no puedes ayudar al cliente, </a:t>
            </a:r>
            <a:r>
              <a:rPr lang="es-MX" sz="2000" dirty="0" smtClean="0"/>
              <a:t>díselo.</a:t>
            </a:r>
          </a:p>
          <a:p>
            <a:pPr fontAlgn="base"/>
            <a:endParaRPr lang="es-MX" sz="2000" dirty="0"/>
          </a:p>
          <a:p>
            <a:pPr fontAlgn="base"/>
            <a:r>
              <a:rPr lang="es-MX" sz="2000" dirty="0"/>
              <a:t>S</a:t>
            </a:r>
            <a:r>
              <a:rPr lang="es-MX" sz="2000" dirty="0" smtClean="0"/>
              <a:t>i </a:t>
            </a:r>
            <a:r>
              <a:rPr lang="es-MX" sz="2000" dirty="0"/>
              <a:t>sabes de alguien que le puede ayudar mejor que tú, recomiéndalo. </a:t>
            </a:r>
            <a:endParaRPr lang="es-MX" sz="2000" dirty="0" smtClean="0"/>
          </a:p>
          <a:p>
            <a:pPr fontAlgn="base"/>
            <a:endParaRPr lang="es-MX" sz="2000"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3296"/>
            <a:ext cx="9144000"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7" descr="http://www.impac.com.mx/_img/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0392" y="5886800"/>
            <a:ext cx="1053913" cy="1004122"/>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500034" y="3645024"/>
            <a:ext cx="3855942" cy="2031325"/>
          </a:xfrm>
          <a:prstGeom prst="rect">
            <a:avLst/>
          </a:prstGeom>
        </p:spPr>
        <p:txBody>
          <a:bodyPr wrap="square">
            <a:spAutoFit/>
          </a:bodyPr>
          <a:lstStyle/>
          <a:p>
            <a:pPr fontAlgn="base"/>
            <a:r>
              <a:rPr lang="es-MX" dirty="0"/>
              <a:t>Si le mientes al cliente, éste se dará cuenta de ello en poco tiempo y seguramente no te volverá a comprar. Por el otro lado, si eres honesto, es probable que no te compre en esta ocasión pero que haga </a:t>
            </a:r>
            <a:r>
              <a:rPr lang="es-MX" b="1" dirty="0"/>
              <a:t>negocios </a:t>
            </a:r>
            <a:r>
              <a:rPr lang="es-MX" dirty="0"/>
              <a:t>contigo en un futuro.</a:t>
            </a:r>
          </a:p>
        </p:txBody>
      </p:sp>
      <p:pic>
        <p:nvPicPr>
          <p:cNvPr id="7170" name="Picture 2" descr="http://www.agenciapuntog.mx/wp-content/uploads/2014/10/fb57-758x48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4762" y="3346414"/>
            <a:ext cx="4011694" cy="25403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mujerlider.es/wp-content/uploads/2014/06/miedo-al-fracas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4940" y="3005728"/>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461656" y="1164808"/>
            <a:ext cx="8286808" cy="3477875"/>
          </a:xfrm>
          <a:prstGeom prst="rect">
            <a:avLst/>
          </a:prstGeom>
        </p:spPr>
        <p:txBody>
          <a:bodyPr wrap="square">
            <a:spAutoFit/>
          </a:bodyPr>
          <a:lstStyle/>
          <a:p>
            <a:pPr fontAlgn="base"/>
            <a:r>
              <a:rPr lang="es-MX" sz="3200" b="1" dirty="0"/>
              <a:t>Mantente dispuesto a abandonar la </a:t>
            </a:r>
            <a:r>
              <a:rPr lang="es-MX" sz="3200" b="1" dirty="0" smtClean="0"/>
              <a:t>venta</a:t>
            </a:r>
          </a:p>
          <a:p>
            <a:pPr fontAlgn="base"/>
            <a:endParaRPr lang="es-MX" sz="2800" b="1" dirty="0"/>
          </a:p>
          <a:p>
            <a:pPr fontAlgn="base"/>
            <a:r>
              <a:rPr lang="es-MX" sz="2000" dirty="0"/>
              <a:t>Una de las maneras más seguras de generar resistencia en el cliente es apegarte a la venta e insistir en ella. </a:t>
            </a:r>
            <a:endParaRPr lang="es-MX" sz="2000" dirty="0" smtClean="0"/>
          </a:p>
          <a:p>
            <a:pPr fontAlgn="base"/>
            <a:endParaRPr lang="es-MX" sz="2000" dirty="0"/>
          </a:p>
          <a:p>
            <a:pPr fontAlgn="base"/>
            <a:r>
              <a:rPr lang="es-MX" sz="2000" dirty="0" smtClean="0"/>
              <a:t>Las </a:t>
            </a:r>
            <a:r>
              <a:rPr lang="es-MX" sz="2000" dirty="0"/>
              <a:t>personas se dan cuenta cuando lo estás haciendo </a:t>
            </a:r>
            <a:endParaRPr lang="es-MX" sz="2000" dirty="0" smtClean="0"/>
          </a:p>
          <a:p>
            <a:pPr fontAlgn="base"/>
            <a:r>
              <a:rPr lang="es-MX" sz="2000" dirty="0" smtClean="0"/>
              <a:t>y </a:t>
            </a:r>
            <a:r>
              <a:rPr lang="es-MX" sz="2000" dirty="0"/>
              <a:t>ello genera la percepción de </a:t>
            </a:r>
            <a:r>
              <a:rPr lang="es-MX" sz="2000" b="1" dirty="0"/>
              <a:t>desesperación</a:t>
            </a:r>
            <a:r>
              <a:rPr lang="es-MX" sz="2000" dirty="0"/>
              <a:t>, </a:t>
            </a:r>
            <a:endParaRPr lang="es-MX" sz="2000" dirty="0" smtClean="0"/>
          </a:p>
          <a:p>
            <a:pPr fontAlgn="base"/>
            <a:r>
              <a:rPr lang="es-MX" sz="2000" dirty="0" smtClean="0"/>
              <a:t>lo </a:t>
            </a:r>
            <a:r>
              <a:rPr lang="es-MX" sz="2000" dirty="0"/>
              <a:t>cual significa, al menos en términos </a:t>
            </a:r>
            <a:endParaRPr lang="es-MX" sz="2000" dirty="0" smtClean="0"/>
          </a:p>
          <a:p>
            <a:pPr fontAlgn="base"/>
            <a:r>
              <a:rPr lang="es-MX" sz="2000" dirty="0" smtClean="0"/>
              <a:t>de </a:t>
            </a:r>
            <a:r>
              <a:rPr lang="es-MX" sz="2000" dirty="0"/>
              <a:t>interpretación, que tu </a:t>
            </a:r>
            <a:r>
              <a:rPr lang="es-MX" sz="2000" b="1" dirty="0"/>
              <a:t>producto o servicio</a:t>
            </a:r>
            <a:r>
              <a:rPr lang="es-MX" sz="2000" dirty="0"/>
              <a:t> </a:t>
            </a:r>
            <a:endParaRPr lang="es-MX" sz="2000" dirty="0" smtClean="0"/>
          </a:p>
          <a:p>
            <a:pPr fontAlgn="base"/>
            <a:r>
              <a:rPr lang="es-MX" sz="2000" dirty="0" smtClean="0"/>
              <a:t>no </a:t>
            </a:r>
            <a:r>
              <a:rPr lang="es-MX" sz="2000" dirty="0"/>
              <a:t>es muy bueno.</a:t>
            </a:r>
          </a:p>
        </p:txBody>
      </p:sp>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3296"/>
            <a:ext cx="9144000"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7" descr="http://www.impac.com.mx/_img/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0392" y="5886800"/>
            <a:ext cx="1053913" cy="1004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07978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335</TotalTime>
  <Words>1011</Words>
  <Application>Microsoft Office PowerPoint</Application>
  <PresentationFormat>Presentación en pantalla (4:3)</PresentationFormat>
  <Paragraphs>243</Paragraphs>
  <Slides>28</Slides>
  <Notes>1</Notes>
  <HiddenSlides>0</HiddenSlides>
  <MMClips>0</MMClips>
  <ScaleCrop>false</ScaleCrop>
  <HeadingPairs>
    <vt:vector size="4" baseType="variant">
      <vt:variant>
        <vt:lpstr>Tema</vt:lpstr>
      </vt:variant>
      <vt:variant>
        <vt:i4>1</vt:i4>
      </vt:variant>
      <vt:variant>
        <vt:lpstr>Títulos de diapositiva</vt:lpstr>
      </vt:variant>
      <vt:variant>
        <vt:i4>28</vt:i4>
      </vt:variant>
    </vt:vector>
  </HeadingPairs>
  <TitlesOfParts>
    <vt:vector size="29"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Alumno</dc:creator>
  <cp:lastModifiedBy>Javi</cp:lastModifiedBy>
  <cp:revision>97</cp:revision>
  <cp:lastPrinted>2015-10-29T22:53:42Z</cp:lastPrinted>
  <dcterms:created xsi:type="dcterms:W3CDTF">2015-10-29T02:18:10Z</dcterms:created>
  <dcterms:modified xsi:type="dcterms:W3CDTF">2019-02-15T20:13:07Z</dcterms:modified>
</cp:coreProperties>
</file>