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70" r:id="rId4"/>
    <p:sldId id="271" r:id="rId5"/>
    <p:sldId id="274" r:id="rId6"/>
    <p:sldId id="275" r:id="rId7"/>
    <p:sldId id="273" r:id="rId8"/>
    <p:sldId id="258" r:id="rId9"/>
    <p:sldId id="259" r:id="rId10"/>
    <p:sldId id="260" r:id="rId11"/>
    <p:sldId id="261" r:id="rId12"/>
    <p:sldId id="262" r:id="rId13"/>
    <p:sldId id="263" r:id="rId14"/>
    <p:sldId id="268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5F3D-B606-47F1-ADE7-B08B086AFE35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614-E4F2-4DFD-90AB-D594E6FE9A6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22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5F3D-B606-47F1-ADE7-B08B086AFE35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614-E4F2-4DFD-90AB-D594E6FE9A6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069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5F3D-B606-47F1-ADE7-B08B086AFE35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614-E4F2-4DFD-90AB-D594E6FE9A6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116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5F3D-B606-47F1-ADE7-B08B086AFE35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614-E4F2-4DFD-90AB-D594E6FE9A6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49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5F3D-B606-47F1-ADE7-B08B086AFE35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614-E4F2-4DFD-90AB-D594E6FE9A6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95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5F3D-B606-47F1-ADE7-B08B086AFE35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614-E4F2-4DFD-90AB-D594E6FE9A6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556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5F3D-B606-47F1-ADE7-B08B086AFE35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614-E4F2-4DFD-90AB-D594E6FE9A6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794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5F3D-B606-47F1-ADE7-B08B086AFE35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614-E4F2-4DFD-90AB-D594E6FE9A6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058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5F3D-B606-47F1-ADE7-B08B086AFE35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614-E4F2-4DFD-90AB-D594E6FE9A6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606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5F3D-B606-47F1-ADE7-B08B086AFE35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614-E4F2-4DFD-90AB-D594E6FE9A6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954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5F3D-B606-47F1-ADE7-B08B086AFE35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614-E4F2-4DFD-90AB-D594E6FE9A6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09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5F3D-B606-47F1-ADE7-B08B086AFE35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67614-E4F2-4DFD-90AB-D594E6FE9A6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156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es.wikipedia.org/wiki/Diamin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.png"/><Relationship Id="rId5" Type="http://schemas.openxmlformats.org/officeDocument/2006/relationships/image" Target="../media/image14.jpe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9195" y="540742"/>
            <a:ext cx="7329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 smtClean="0"/>
              <a:t>MATERIA PRIMA </a:t>
            </a:r>
            <a:r>
              <a:rPr lang="es-MX" sz="3200" dirty="0" smtClean="0"/>
              <a:t>DE</a:t>
            </a:r>
            <a:r>
              <a:rPr lang="es-MX" sz="3200" dirty="0" smtClean="0"/>
              <a:t> IMPERMEABILIZACION</a:t>
            </a:r>
          </a:p>
        </p:txBody>
      </p:sp>
      <p:pic>
        <p:nvPicPr>
          <p:cNvPr id="3" name="Picture 10" descr="Resultado de imagen para casa impermeabilizant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05" y="3525179"/>
            <a:ext cx="6410180" cy="322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www.impac.com.mx/_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68" y="1391905"/>
            <a:ext cx="1746989" cy="166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679" y="422426"/>
            <a:ext cx="83375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Para cada elemento, existen productos y soluciones diferentes.  Existen productos que pueden aplicarse en varios elementos, pero normalmente no utilizamos un solo producto para impermeabilizar todos los elementos.  </a:t>
            </a:r>
          </a:p>
          <a:p>
            <a:endParaRPr lang="es-MX" dirty="0"/>
          </a:p>
          <a:p>
            <a:r>
              <a:rPr lang="es-MX" dirty="0" smtClean="0"/>
              <a:t>En realidad existe un material, llamado poliurea, que se puede utilizar para impermeabilizar todos los elementos.  Sin embargo, este producto de uso industrial/civil y el costo es muy elevado para utilizar en residencias y comercios.</a:t>
            </a:r>
            <a:endParaRPr lang="es-MX" dirty="0"/>
          </a:p>
        </p:txBody>
      </p:sp>
      <p:sp>
        <p:nvSpPr>
          <p:cNvPr id="3" name="Rectangle 2"/>
          <p:cNvSpPr/>
          <p:nvPr/>
        </p:nvSpPr>
        <p:spPr>
          <a:xfrm>
            <a:off x="424624" y="2843221"/>
            <a:ext cx="39106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Las </a:t>
            </a:r>
            <a:r>
              <a:rPr lang="es-MX" b="1" dirty="0" smtClean="0"/>
              <a:t>Poliureas</a:t>
            </a:r>
            <a:r>
              <a:rPr lang="es-MX" dirty="0" smtClean="0"/>
              <a:t> son una familia de polímeros sintéticos que se obtienen de la reacción de un diisocianato con una </a:t>
            </a:r>
            <a:r>
              <a:rPr lang="es-MX" dirty="0" smtClean="0">
                <a:hlinkClick r:id="rId2" tooltip="Diamina"/>
              </a:rPr>
              <a:t>diamina</a:t>
            </a:r>
            <a:r>
              <a:rPr lang="es-MX" dirty="0" smtClean="0"/>
              <a:t>, es una reacción de polimerización por condensación similar a la del poliuretano, excepto porque en este caso el enlace formado corresponde al enlace urea, por esto es llamada poliurea.</a:t>
            </a:r>
            <a:endParaRPr lang="es-MX" dirty="0"/>
          </a:p>
        </p:txBody>
      </p:sp>
      <p:pic>
        <p:nvPicPr>
          <p:cNvPr id="1028" name="Picture 4" descr="Resultado de imagen para poliu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54" y="2755277"/>
            <a:ext cx="3575012" cy="29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-12879" y="6349285"/>
            <a:ext cx="9169761" cy="514281"/>
          </a:xfrm>
          <a:custGeom>
            <a:avLst/>
            <a:gdLst>
              <a:gd name="connsiteX0" fmla="*/ 0 w 9169761"/>
              <a:gd name="connsiteY0" fmla="*/ 557182 h 1122980"/>
              <a:gd name="connsiteX1" fmla="*/ 9156879 w 9169761"/>
              <a:gd name="connsiteY1" fmla="*/ 16269 h 1122980"/>
              <a:gd name="connsiteX2" fmla="*/ 51516 w 9169761"/>
              <a:gd name="connsiteY2" fmla="*/ 1110974 h 1122980"/>
              <a:gd name="connsiteX3" fmla="*/ 9169758 w 9169761"/>
              <a:gd name="connsiteY3" fmla="*/ 608698 h 1122980"/>
              <a:gd name="connsiteX4" fmla="*/ 12879 w 9169761"/>
              <a:gd name="connsiteY4" fmla="*/ 750365 h 11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761" h="1122980">
                <a:moveTo>
                  <a:pt x="0" y="557182"/>
                </a:moveTo>
                <a:cubicBezTo>
                  <a:pt x="4574146" y="240576"/>
                  <a:pt x="9148293" y="-76030"/>
                  <a:pt x="9156879" y="16269"/>
                </a:cubicBezTo>
                <a:cubicBezTo>
                  <a:pt x="9165465" y="108568"/>
                  <a:pt x="49370" y="1012236"/>
                  <a:pt x="51516" y="1110974"/>
                </a:cubicBezTo>
                <a:cubicBezTo>
                  <a:pt x="53662" y="1209712"/>
                  <a:pt x="9176198" y="668800"/>
                  <a:pt x="9169758" y="608698"/>
                </a:cubicBezTo>
                <a:cubicBezTo>
                  <a:pt x="9163318" y="548596"/>
                  <a:pt x="4588098" y="649480"/>
                  <a:pt x="12879" y="7503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 descr="Resultado de imagen para impermeabiliz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16355"/>
          <a:stretch/>
        </p:blipFill>
        <p:spPr bwMode="auto">
          <a:xfrm>
            <a:off x="7881870" y="5403073"/>
            <a:ext cx="1262130" cy="12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impac.com.mx/_img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73" y="5847008"/>
            <a:ext cx="598707" cy="5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Poliure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35" y="5271279"/>
            <a:ext cx="1507005" cy="11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428" y="209621"/>
            <a:ext cx="8744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Tabla resumida del tipo de productos recomendados dependiendo del elemento que necesitan impermeabilizar.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9" y="1240064"/>
            <a:ext cx="5874204" cy="2830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27" y="4220935"/>
            <a:ext cx="5874205" cy="22479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-12879" y="6349285"/>
            <a:ext cx="9169761" cy="514281"/>
          </a:xfrm>
          <a:custGeom>
            <a:avLst/>
            <a:gdLst>
              <a:gd name="connsiteX0" fmla="*/ 0 w 9169761"/>
              <a:gd name="connsiteY0" fmla="*/ 557182 h 1122980"/>
              <a:gd name="connsiteX1" fmla="*/ 9156879 w 9169761"/>
              <a:gd name="connsiteY1" fmla="*/ 16269 h 1122980"/>
              <a:gd name="connsiteX2" fmla="*/ 51516 w 9169761"/>
              <a:gd name="connsiteY2" fmla="*/ 1110974 h 1122980"/>
              <a:gd name="connsiteX3" fmla="*/ 9169758 w 9169761"/>
              <a:gd name="connsiteY3" fmla="*/ 608698 h 1122980"/>
              <a:gd name="connsiteX4" fmla="*/ 12879 w 9169761"/>
              <a:gd name="connsiteY4" fmla="*/ 750365 h 11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761" h="1122980">
                <a:moveTo>
                  <a:pt x="0" y="557182"/>
                </a:moveTo>
                <a:cubicBezTo>
                  <a:pt x="4574146" y="240576"/>
                  <a:pt x="9148293" y="-76030"/>
                  <a:pt x="9156879" y="16269"/>
                </a:cubicBezTo>
                <a:cubicBezTo>
                  <a:pt x="9165465" y="108568"/>
                  <a:pt x="49370" y="1012236"/>
                  <a:pt x="51516" y="1110974"/>
                </a:cubicBezTo>
                <a:cubicBezTo>
                  <a:pt x="53662" y="1209712"/>
                  <a:pt x="9176198" y="668800"/>
                  <a:pt x="9169758" y="608698"/>
                </a:cubicBezTo>
                <a:cubicBezTo>
                  <a:pt x="9163318" y="548596"/>
                  <a:pt x="4588098" y="649480"/>
                  <a:pt x="12879" y="7503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 descr="Resultado de imagen para impermeabiliz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16355"/>
          <a:stretch/>
        </p:blipFill>
        <p:spPr bwMode="auto">
          <a:xfrm>
            <a:off x="7881870" y="5403073"/>
            <a:ext cx="1262130" cy="12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impac.com.mx/_img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73" y="5847008"/>
            <a:ext cx="598707" cy="5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5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1" y="126094"/>
            <a:ext cx="5803900" cy="4054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61" y="4299404"/>
            <a:ext cx="5803900" cy="238125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-12879" y="6349285"/>
            <a:ext cx="9169761" cy="514281"/>
          </a:xfrm>
          <a:custGeom>
            <a:avLst/>
            <a:gdLst>
              <a:gd name="connsiteX0" fmla="*/ 0 w 9169761"/>
              <a:gd name="connsiteY0" fmla="*/ 557182 h 1122980"/>
              <a:gd name="connsiteX1" fmla="*/ 9156879 w 9169761"/>
              <a:gd name="connsiteY1" fmla="*/ 16269 h 1122980"/>
              <a:gd name="connsiteX2" fmla="*/ 51516 w 9169761"/>
              <a:gd name="connsiteY2" fmla="*/ 1110974 h 1122980"/>
              <a:gd name="connsiteX3" fmla="*/ 9169758 w 9169761"/>
              <a:gd name="connsiteY3" fmla="*/ 608698 h 1122980"/>
              <a:gd name="connsiteX4" fmla="*/ 12879 w 9169761"/>
              <a:gd name="connsiteY4" fmla="*/ 750365 h 11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761" h="1122980">
                <a:moveTo>
                  <a:pt x="0" y="557182"/>
                </a:moveTo>
                <a:cubicBezTo>
                  <a:pt x="4574146" y="240576"/>
                  <a:pt x="9148293" y="-76030"/>
                  <a:pt x="9156879" y="16269"/>
                </a:cubicBezTo>
                <a:cubicBezTo>
                  <a:pt x="9165465" y="108568"/>
                  <a:pt x="49370" y="1012236"/>
                  <a:pt x="51516" y="1110974"/>
                </a:cubicBezTo>
                <a:cubicBezTo>
                  <a:pt x="53662" y="1209712"/>
                  <a:pt x="9176198" y="668800"/>
                  <a:pt x="9169758" y="608698"/>
                </a:cubicBezTo>
                <a:cubicBezTo>
                  <a:pt x="9163318" y="548596"/>
                  <a:pt x="4588098" y="649480"/>
                  <a:pt x="12879" y="7503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2" descr="Resultado de imagen para impermeabiliz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16355"/>
          <a:stretch/>
        </p:blipFill>
        <p:spPr bwMode="auto">
          <a:xfrm>
            <a:off x="7881870" y="5403073"/>
            <a:ext cx="1262130" cy="12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impac.com.mx/_img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73" y="5847008"/>
            <a:ext cx="598707" cy="5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8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60374"/>
            <a:ext cx="5945158" cy="559208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12879" y="6349285"/>
            <a:ext cx="9169761" cy="514281"/>
          </a:xfrm>
          <a:custGeom>
            <a:avLst/>
            <a:gdLst>
              <a:gd name="connsiteX0" fmla="*/ 0 w 9169761"/>
              <a:gd name="connsiteY0" fmla="*/ 557182 h 1122980"/>
              <a:gd name="connsiteX1" fmla="*/ 9156879 w 9169761"/>
              <a:gd name="connsiteY1" fmla="*/ 16269 h 1122980"/>
              <a:gd name="connsiteX2" fmla="*/ 51516 w 9169761"/>
              <a:gd name="connsiteY2" fmla="*/ 1110974 h 1122980"/>
              <a:gd name="connsiteX3" fmla="*/ 9169758 w 9169761"/>
              <a:gd name="connsiteY3" fmla="*/ 608698 h 1122980"/>
              <a:gd name="connsiteX4" fmla="*/ 12879 w 9169761"/>
              <a:gd name="connsiteY4" fmla="*/ 750365 h 11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761" h="1122980">
                <a:moveTo>
                  <a:pt x="0" y="557182"/>
                </a:moveTo>
                <a:cubicBezTo>
                  <a:pt x="4574146" y="240576"/>
                  <a:pt x="9148293" y="-76030"/>
                  <a:pt x="9156879" y="16269"/>
                </a:cubicBezTo>
                <a:cubicBezTo>
                  <a:pt x="9165465" y="108568"/>
                  <a:pt x="49370" y="1012236"/>
                  <a:pt x="51516" y="1110974"/>
                </a:cubicBezTo>
                <a:cubicBezTo>
                  <a:pt x="53662" y="1209712"/>
                  <a:pt x="9176198" y="668800"/>
                  <a:pt x="9169758" y="608698"/>
                </a:cubicBezTo>
                <a:cubicBezTo>
                  <a:pt x="9163318" y="548596"/>
                  <a:pt x="4588098" y="649480"/>
                  <a:pt x="12879" y="7503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2" descr="Resultado de imagen para impermeabilizar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16355"/>
          <a:stretch/>
        </p:blipFill>
        <p:spPr bwMode="auto">
          <a:xfrm>
            <a:off x="7881870" y="5403073"/>
            <a:ext cx="1262130" cy="12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mpac.com.mx/_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73" y="5847008"/>
            <a:ext cx="598707" cy="5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69" y="485776"/>
            <a:ext cx="6131928" cy="325891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12879" y="6349285"/>
            <a:ext cx="9169761" cy="514281"/>
          </a:xfrm>
          <a:custGeom>
            <a:avLst/>
            <a:gdLst>
              <a:gd name="connsiteX0" fmla="*/ 0 w 9169761"/>
              <a:gd name="connsiteY0" fmla="*/ 557182 h 1122980"/>
              <a:gd name="connsiteX1" fmla="*/ 9156879 w 9169761"/>
              <a:gd name="connsiteY1" fmla="*/ 16269 h 1122980"/>
              <a:gd name="connsiteX2" fmla="*/ 51516 w 9169761"/>
              <a:gd name="connsiteY2" fmla="*/ 1110974 h 1122980"/>
              <a:gd name="connsiteX3" fmla="*/ 9169758 w 9169761"/>
              <a:gd name="connsiteY3" fmla="*/ 608698 h 1122980"/>
              <a:gd name="connsiteX4" fmla="*/ 12879 w 9169761"/>
              <a:gd name="connsiteY4" fmla="*/ 750365 h 11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761" h="1122980">
                <a:moveTo>
                  <a:pt x="0" y="557182"/>
                </a:moveTo>
                <a:cubicBezTo>
                  <a:pt x="4574146" y="240576"/>
                  <a:pt x="9148293" y="-76030"/>
                  <a:pt x="9156879" y="16269"/>
                </a:cubicBezTo>
                <a:cubicBezTo>
                  <a:pt x="9165465" y="108568"/>
                  <a:pt x="49370" y="1012236"/>
                  <a:pt x="51516" y="1110974"/>
                </a:cubicBezTo>
                <a:cubicBezTo>
                  <a:pt x="53662" y="1209712"/>
                  <a:pt x="9176198" y="668800"/>
                  <a:pt x="9169758" y="608698"/>
                </a:cubicBezTo>
                <a:cubicBezTo>
                  <a:pt x="9163318" y="548596"/>
                  <a:pt x="4588098" y="649480"/>
                  <a:pt x="12879" y="7503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2" descr="Resultado de imagen para impermeabilizar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16355"/>
          <a:stretch/>
        </p:blipFill>
        <p:spPr bwMode="auto">
          <a:xfrm>
            <a:off x="7881870" y="5403073"/>
            <a:ext cx="1262130" cy="12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mpac.com.mx/_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73" y="5847008"/>
            <a:ext cx="598707" cy="5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3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894" y="391578"/>
            <a:ext cx="85582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Generalidades.</a:t>
            </a:r>
          </a:p>
          <a:p>
            <a:endParaRPr lang="es-MX" dirty="0"/>
          </a:p>
          <a:p>
            <a:r>
              <a:rPr lang="es-MX" dirty="0" smtClean="0"/>
              <a:t>En la industria de los impermeabilizantes existe una gran variedad de productos para diferentes casos, es por eso que cada producto esta diseñado para cada problema especifico.</a:t>
            </a:r>
          </a:p>
          <a:p>
            <a:endParaRPr lang="es-MX" dirty="0" smtClean="0"/>
          </a:p>
          <a:p>
            <a:r>
              <a:rPr lang="es-MX" dirty="0" smtClean="0"/>
              <a:t>En esta presentación conoceremos:</a:t>
            </a:r>
          </a:p>
          <a:p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 smtClean="0"/>
              <a:t>Materias primas de impermeabilizantes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 smtClean="0"/>
              <a:t>Tipos de productos de impermeabilización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 smtClean="0"/>
              <a:t>Superficies o elementos comunes en donde se impermeabiliza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 smtClean="0"/>
              <a:t>Detección de superficie y tipo de producto para impermeabilizar.</a:t>
            </a:r>
            <a:endParaRPr lang="es-MX" dirty="0"/>
          </a:p>
        </p:txBody>
      </p:sp>
      <p:sp>
        <p:nvSpPr>
          <p:cNvPr id="4" name="Freeform 3"/>
          <p:cNvSpPr/>
          <p:nvPr/>
        </p:nvSpPr>
        <p:spPr>
          <a:xfrm>
            <a:off x="-12879" y="6349285"/>
            <a:ext cx="9169761" cy="514281"/>
          </a:xfrm>
          <a:custGeom>
            <a:avLst/>
            <a:gdLst>
              <a:gd name="connsiteX0" fmla="*/ 0 w 9169761"/>
              <a:gd name="connsiteY0" fmla="*/ 557182 h 1122980"/>
              <a:gd name="connsiteX1" fmla="*/ 9156879 w 9169761"/>
              <a:gd name="connsiteY1" fmla="*/ 16269 h 1122980"/>
              <a:gd name="connsiteX2" fmla="*/ 51516 w 9169761"/>
              <a:gd name="connsiteY2" fmla="*/ 1110974 h 1122980"/>
              <a:gd name="connsiteX3" fmla="*/ 9169758 w 9169761"/>
              <a:gd name="connsiteY3" fmla="*/ 608698 h 1122980"/>
              <a:gd name="connsiteX4" fmla="*/ 12879 w 9169761"/>
              <a:gd name="connsiteY4" fmla="*/ 750365 h 11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761" h="1122980">
                <a:moveTo>
                  <a:pt x="0" y="557182"/>
                </a:moveTo>
                <a:cubicBezTo>
                  <a:pt x="4574146" y="240576"/>
                  <a:pt x="9148293" y="-76030"/>
                  <a:pt x="9156879" y="16269"/>
                </a:cubicBezTo>
                <a:cubicBezTo>
                  <a:pt x="9165465" y="108568"/>
                  <a:pt x="49370" y="1012236"/>
                  <a:pt x="51516" y="1110974"/>
                </a:cubicBezTo>
                <a:cubicBezTo>
                  <a:pt x="53662" y="1209712"/>
                  <a:pt x="9176198" y="668800"/>
                  <a:pt x="9169758" y="608698"/>
                </a:cubicBezTo>
                <a:cubicBezTo>
                  <a:pt x="9163318" y="548596"/>
                  <a:pt x="4588098" y="649480"/>
                  <a:pt x="12879" y="7503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2" descr="Resultado de imagen para impermeabilizar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16355"/>
          <a:stretch/>
        </p:blipFill>
        <p:spPr bwMode="auto">
          <a:xfrm>
            <a:off x="7881870" y="5403073"/>
            <a:ext cx="1262130" cy="12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impac.com.mx/_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73" y="5847008"/>
            <a:ext cx="598707" cy="5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goma de nitrilo materia pri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85" y="3927959"/>
            <a:ext cx="3548829" cy="230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7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593" y="442869"/>
            <a:ext cx="8145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Impermeabilizantes.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Son </a:t>
            </a:r>
            <a:r>
              <a:rPr lang="es-MX" dirty="0"/>
              <a:t>compuestos </a:t>
            </a:r>
            <a:r>
              <a:rPr lang="es-MX" dirty="0" smtClean="0"/>
              <a:t>químicos </a:t>
            </a:r>
            <a:r>
              <a:rPr lang="es-MX" dirty="0"/>
              <a:t>en estado líquido especialmente diseñados y estudiados para “sellar”, proteger, </a:t>
            </a:r>
            <a:r>
              <a:rPr lang="es-MX" dirty="0" smtClean="0"/>
              <a:t>impermeabilizar, </a:t>
            </a:r>
            <a:r>
              <a:rPr lang="es-MX" dirty="0"/>
              <a:t>endurecer superficies construidas con distintos materiales como el cemento, hormigón, ladrillo, yeso, granito, </a:t>
            </a:r>
            <a:r>
              <a:rPr lang="es-MX" dirty="0" smtClean="0"/>
              <a:t>mármoles </a:t>
            </a:r>
            <a:r>
              <a:rPr lang="es-MX" dirty="0"/>
              <a:t>artificiales, </a:t>
            </a:r>
            <a:r>
              <a:rPr lang="es-MX" dirty="0" smtClean="0"/>
              <a:t>metálicos, </a:t>
            </a:r>
            <a:r>
              <a:rPr lang="es-MX" dirty="0"/>
              <a:t>baldosas, etc.</a:t>
            </a:r>
            <a:endParaRPr lang="es-MX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593" y="2638820"/>
            <a:ext cx="8145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Al aplicarse sobre </a:t>
            </a:r>
            <a:r>
              <a:rPr lang="es-MX" dirty="0" smtClean="0"/>
              <a:t>superficies </a:t>
            </a:r>
            <a:r>
              <a:rPr lang="es-MX" dirty="0"/>
              <a:t>forman una película que las impermeabiliza, protege o endurece. En el caso de ser cemento recién vaciado, el proceso de fraguado (curado), </a:t>
            </a:r>
            <a:r>
              <a:rPr lang="es-MX" dirty="0" smtClean="0"/>
              <a:t>después esperar al secado total antes de aplicar el impermeabilizante. </a:t>
            </a:r>
            <a:endParaRPr lang="es-MX" dirty="0">
              <a:effectLst/>
            </a:endParaRPr>
          </a:p>
        </p:txBody>
      </p:sp>
      <p:pic>
        <p:nvPicPr>
          <p:cNvPr id="2050" name="Picture 2" descr="[linked image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6" y="4062116"/>
            <a:ext cx="2222577" cy="16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[linked image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05" y="4062116"/>
            <a:ext cx="2222577" cy="16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[linked image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14" y="4062116"/>
            <a:ext cx="2234487" cy="167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-12879" y="6349285"/>
            <a:ext cx="9169761" cy="514281"/>
          </a:xfrm>
          <a:custGeom>
            <a:avLst/>
            <a:gdLst>
              <a:gd name="connsiteX0" fmla="*/ 0 w 9169761"/>
              <a:gd name="connsiteY0" fmla="*/ 557182 h 1122980"/>
              <a:gd name="connsiteX1" fmla="*/ 9156879 w 9169761"/>
              <a:gd name="connsiteY1" fmla="*/ 16269 h 1122980"/>
              <a:gd name="connsiteX2" fmla="*/ 51516 w 9169761"/>
              <a:gd name="connsiteY2" fmla="*/ 1110974 h 1122980"/>
              <a:gd name="connsiteX3" fmla="*/ 9169758 w 9169761"/>
              <a:gd name="connsiteY3" fmla="*/ 608698 h 1122980"/>
              <a:gd name="connsiteX4" fmla="*/ 12879 w 9169761"/>
              <a:gd name="connsiteY4" fmla="*/ 750365 h 11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761" h="1122980">
                <a:moveTo>
                  <a:pt x="0" y="557182"/>
                </a:moveTo>
                <a:cubicBezTo>
                  <a:pt x="4574146" y="240576"/>
                  <a:pt x="9148293" y="-76030"/>
                  <a:pt x="9156879" y="16269"/>
                </a:cubicBezTo>
                <a:cubicBezTo>
                  <a:pt x="9165465" y="108568"/>
                  <a:pt x="49370" y="1012236"/>
                  <a:pt x="51516" y="1110974"/>
                </a:cubicBezTo>
                <a:cubicBezTo>
                  <a:pt x="53662" y="1209712"/>
                  <a:pt x="9176198" y="668800"/>
                  <a:pt x="9169758" y="608698"/>
                </a:cubicBezTo>
                <a:cubicBezTo>
                  <a:pt x="9163318" y="548596"/>
                  <a:pt x="4588098" y="649480"/>
                  <a:pt x="12879" y="7503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2" descr="Resultado de imagen para impermeabilizar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16355"/>
          <a:stretch/>
        </p:blipFill>
        <p:spPr bwMode="auto">
          <a:xfrm>
            <a:off x="7881870" y="5403073"/>
            <a:ext cx="1262130" cy="12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impac.com.mx/_img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73" y="5847008"/>
            <a:ext cx="598707" cy="5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9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168" y="663267"/>
            <a:ext cx="8442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Un sellador impermeabilizador puede ser hecho con compuestos alquilsiliconados, como el metil, etil o propilsiliconatos de sodio o potasio. Estos alquilsiliconatos de metales alcalinos se utilizan en forma de solución acuosa. </a:t>
            </a:r>
            <a:endParaRPr lang="es-MX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168" y="2229864"/>
            <a:ext cx="51966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Los polímeros usados mas frecuentemente para este tipo de compuestos son emulsiones / dispersiones de poliuretanos, resinas </a:t>
            </a:r>
            <a:r>
              <a:rPr lang="es-MX" dirty="0" smtClean="0"/>
              <a:t>acrílicas </a:t>
            </a:r>
            <a:r>
              <a:rPr lang="es-MX" dirty="0"/>
              <a:t>estabilizadas con </a:t>
            </a:r>
            <a:r>
              <a:rPr lang="es-MX" dirty="0" smtClean="0"/>
              <a:t>álcalis, </a:t>
            </a:r>
            <a:r>
              <a:rPr lang="es-MX" dirty="0"/>
              <a:t>vinilos y sus copolímeros. La emulsión / </a:t>
            </a:r>
            <a:r>
              <a:rPr lang="es-MX" dirty="0" smtClean="0"/>
              <a:t>dispersión </a:t>
            </a:r>
            <a:r>
              <a:rPr lang="es-MX" dirty="0"/>
              <a:t>de polímero preferida son poliuretanos</a:t>
            </a:r>
            <a:r>
              <a:rPr lang="es-MX" dirty="0" smtClean="0"/>
              <a:t>.</a:t>
            </a:r>
            <a:endParaRPr lang="es-MX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168" y="4522301"/>
            <a:ext cx="51966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La cantidad partes en peso de polímero total (contenido de sólidos presentes en las emulsiones / dispersiones) que se utilizan en la formulación es 0,20 a 10 parts/100 partes en peso de solución de impermeabilización aislante.</a:t>
            </a:r>
            <a:endParaRPr lang="es-MX" dirty="0">
              <a:effectLst/>
            </a:endParaRPr>
          </a:p>
        </p:txBody>
      </p:sp>
      <p:pic>
        <p:nvPicPr>
          <p:cNvPr id="3074" name="Picture 2" descr="Resultado de imagen para polimeros impermeab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38" y="2229864"/>
            <a:ext cx="1737232" cy="16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polimeros impermea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57" y="4522301"/>
            <a:ext cx="1737231" cy="16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-12879" y="6349285"/>
            <a:ext cx="9169761" cy="514281"/>
          </a:xfrm>
          <a:custGeom>
            <a:avLst/>
            <a:gdLst>
              <a:gd name="connsiteX0" fmla="*/ 0 w 9169761"/>
              <a:gd name="connsiteY0" fmla="*/ 557182 h 1122980"/>
              <a:gd name="connsiteX1" fmla="*/ 9156879 w 9169761"/>
              <a:gd name="connsiteY1" fmla="*/ 16269 h 1122980"/>
              <a:gd name="connsiteX2" fmla="*/ 51516 w 9169761"/>
              <a:gd name="connsiteY2" fmla="*/ 1110974 h 1122980"/>
              <a:gd name="connsiteX3" fmla="*/ 9169758 w 9169761"/>
              <a:gd name="connsiteY3" fmla="*/ 608698 h 1122980"/>
              <a:gd name="connsiteX4" fmla="*/ 12879 w 9169761"/>
              <a:gd name="connsiteY4" fmla="*/ 750365 h 11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761" h="1122980">
                <a:moveTo>
                  <a:pt x="0" y="557182"/>
                </a:moveTo>
                <a:cubicBezTo>
                  <a:pt x="4574146" y="240576"/>
                  <a:pt x="9148293" y="-76030"/>
                  <a:pt x="9156879" y="16269"/>
                </a:cubicBezTo>
                <a:cubicBezTo>
                  <a:pt x="9165465" y="108568"/>
                  <a:pt x="49370" y="1012236"/>
                  <a:pt x="51516" y="1110974"/>
                </a:cubicBezTo>
                <a:cubicBezTo>
                  <a:pt x="53662" y="1209712"/>
                  <a:pt x="9176198" y="668800"/>
                  <a:pt x="9169758" y="608698"/>
                </a:cubicBezTo>
                <a:cubicBezTo>
                  <a:pt x="9163318" y="548596"/>
                  <a:pt x="4588098" y="649480"/>
                  <a:pt x="12879" y="7503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2" descr="Resultado de imagen para impermeabilizar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16355"/>
          <a:stretch/>
        </p:blipFill>
        <p:spPr bwMode="auto">
          <a:xfrm>
            <a:off x="7881870" y="5403073"/>
            <a:ext cx="1262130" cy="12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impac.com.mx/_img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73" y="5847008"/>
            <a:ext cx="598707" cy="5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729" y="496935"/>
            <a:ext cx="83970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Además de estos materiales existen otros componentes utilizados en los materiales impermeables, esto dependerá del resultado que se quiera al final o incluso en cuestión de costos o facilidad de conseguirlos.</a:t>
            </a:r>
          </a:p>
          <a:p>
            <a:endParaRPr lang="es-MX" dirty="0" smtClean="0"/>
          </a:p>
          <a:p>
            <a:endParaRPr lang="es-MX" dirty="0"/>
          </a:p>
          <a:p>
            <a:r>
              <a:rPr lang="es-MX" dirty="0"/>
              <a:t>CSM </a:t>
            </a:r>
            <a:r>
              <a:rPr lang="es-MX" dirty="0" smtClean="0"/>
              <a:t>= polietileno  clorosulfonado</a:t>
            </a:r>
          </a:p>
          <a:p>
            <a:endParaRPr lang="es-MX" dirty="0"/>
          </a:p>
          <a:p>
            <a:r>
              <a:rPr lang="es-MX" dirty="0"/>
              <a:t>EPDM </a:t>
            </a:r>
            <a:r>
              <a:rPr lang="es-MX" dirty="0" smtClean="0"/>
              <a:t>= etileno - propileno - terpolímero de caucho</a:t>
            </a:r>
          </a:p>
          <a:p>
            <a:endParaRPr lang="es-MX" dirty="0"/>
          </a:p>
          <a:p>
            <a:r>
              <a:rPr lang="es-MX" dirty="0"/>
              <a:t>IIR </a:t>
            </a:r>
            <a:r>
              <a:rPr lang="es-MX" dirty="0" smtClean="0"/>
              <a:t>= caucho butílico</a:t>
            </a:r>
          </a:p>
          <a:p>
            <a:endParaRPr lang="es-MX" dirty="0" smtClean="0"/>
          </a:p>
          <a:p>
            <a:r>
              <a:rPr lang="es-MX" dirty="0" smtClean="0"/>
              <a:t>NBR= goma </a:t>
            </a:r>
            <a:r>
              <a:rPr lang="es-MX" dirty="0"/>
              <a:t>de nitrilo</a:t>
            </a:r>
            <a:endParaRPr lang="es-MX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430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411" y="362429"/>
            <a:ext cx="8442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</a:rPr>
              <a:t>Materiales </a:t>
            </a:r>
            <a:r>
              <a:rPr lang="es-MX" dirty="0" smtClean="0">
                <a:latin typeface="Arial" panose="020B0604020202020204" pitchFamily="34" charset="0"/>
              </a:rPr>
              <a:t>elastoméricos </a:t>
            </a:r>
            <a:r>
              <a:rPr lang="es-MX" dirty="0">
                <a:latin typeface="Arial" panose="020B0604020202020204" pitchFamily="34" charset="0"/>
              </a:rPr>
              <a:t>tienen una alta resistencia contra la radiación UV y las </a:t>
            </a:r>
          </a:p>
          <a:p>
            <a:r>
              <a:rPr lang="es-MX" dirty="0">
                <a:latin typeface="Arial" panose="020B0604020202020204" pitchFamily="34" charset="0"/>
              </a:rPr>
              <a:t>influencias térmicas. Los materiales no son fáciles de soldar y reparar después </a:t>
            </a:r>
          </a:p>
          <a:p>
            <a:r>
              <a:rPr lang="es-MX" dirty="0">
                <a:latin typeface="Arial" panose="020B0604020202020204" pitchFamily="34" charset="0"/>
              </a:rPr>
              <a:t>de años de uso. </a:t>
            </a:r>
            <a:endParaRPr lang="es-MX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411" y="1479722"/>
            <a:ext cx="8442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</a:rPr>
              <a:t>Aparte de los materiales </a:t>
            </a:r>
            <a:r>
              <a:rPr lang="es-MX" dirty="0" smtClean="0">
                <a:latin typeface="Arial" panose="020B0604020202020204" pitchFamily="34" charset="0"/>
              </a:rPr>
              <a:t>elastomericos </a:t>
            </a:r>
            <a:r>
              <a:rPr lang="es-MX" dirty="0">
                <a:latin typeface="Arial" panose="020B0604020202020204" pitchFamily="34" charset="0"/>
              </a:rPr>
              <a:t>también se usan los materiales </a:t>
            </a:r>
          </a:p>
          <a:p>
            <a:r>
              <a:rPr lang="es-MX" dirty="0">
                <a:latin typeface="Arial" panose="020B0604020202020204" pitchFamily="34" charset="0"/>
              </a:rPr>
              <a:t>termoplásticos para la impermeabilización. </a:t>
            </a:r>
            <a:endParaRPr lang="es-MX" dirty="0" smtClean="0">
              <a:latin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</a:rPr>
              <a:t>Los </a:t>
            </a:r>
            <a:r>
              <a:rPr lang="es-MX" dirty="0">
                <a:latin typeface="Arial" panose="020B0604020202020204" pitchFamily="34" charset="0"/>
              </a:rPr>
              <a:t>productos más conocidos de esta gama son: </a:t>
            </a:r>
            <a:endParaRPr lang="es-MX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55" y="3131310"/>
            <a:ext cx="45624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9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ateria prima acril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5" y="409013"/>
            <a:ext cx="1674255" cy="15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materia prima poliuretano liqui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5" y="2185116"/>
            <a:ext cx="1670911" cy="13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8045" y="2185116"/>
            <a:ext cx="135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Poliuretanos</a:t>
            </a:r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2228045" y="409013"/>
            <a:ext cx="169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Resinas acrílicas</a:t>
            </a:r>
            <a:endParaRPr lang="es-MX" dirty="0"/>
          </a:p>
        </p:txBody>
      </p:sp>
      <p:pic>
        <p:nvPicPr>
          <p:cNvPr id="1032" name="Picture 8" descr="Resultado de imagen para materia prima resinas acrilicas álcali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4" t="8629" r="16138" b="7498"/>
          <a:stretch/>
        </p:blipFill>
        <p:spPr bwMode="auto">
          <a:xfrm>
            <a:off x="386365" y="1247646"/>
            <a:ext cx="631066" cy="7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materia prima vinil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5" y="3767045"/>
            <a:ext cx="1670911" cy="12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materia prima copolímer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4" y="5157287"/>
            <a:ext cx="1674173" cy="12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emulsión base agu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18685" r="873" b="12951"/>
          <a:stretch/>
        </p:blipFill>
        <p:spPr bwMode="auto">
          <a:xfrm>
            <a:off x="4923060" y="3764942"/>
            <a:ext cx="1655898" cy="12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28045" y="3767045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Vinilos</a:t>
            </a:r>
            <a:endParaRPr lang="es-MX" dirty="0"/>
          </a:p>
        </p:txBody>
      </p:sp>
      <p:sp>
        <p:nvSpPr>
          <p:cNvPr id="13" name="TextBox 12"/>
          <p:cNvSpPr txBox="1"/>
          <p:nvPr/>
        </p:nvSpPr>
        <p:spPr>
          <a:xfrm>
            <a:off x="2228044" y="5157287"/>
            <a:ext cx="14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Copolimeros</a:t>
            </a:r>
            <a:endParaRPr lang="es-MX" dirty="0"/>
          </a:p>
        </p:txBody>
      </p:sp>
      <p:sp>
        <p:nvSpPr>
          <p:cNvPr id="14" name="TextBox 13"/>
          <p:cNvSpPr txBox="1"/>
          <p:nvPr/>
        </p:nvSpPr>
        <p:spPr>
          <a:xfrm>
            <a:off x="6746383" y="3764942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Emulsiones </a:t>
            </a:r>
            <a:endParaRPr lang="es-MX" dirty="0"/>
          </a:p>
        </p:txBody>
      </p:sp>
      <p:pic>
        <p:nvPicPr>
          <p:cNvPr id="1040" name="Picture 16" descr="Resultado de imagen para materia prima polimer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33" y="2185115"/>
            <a:ext cx="1672825" cy="13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materia prima polimeros liquido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4945" r="2083" b="15307"/>
          <a:stretch/>
        </p:blipFill>
        <p:spPr bwMode="auto">
          <a:xfrm>
            <a:off x="4752302" y="409012"/>
            <a:ext cx="1826656" cy="159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46383" y="2185115"/>
            <a:ext cx="107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Polímero </a:t>
            </a:r>
            <a:endParaRPr lang="es-MX" dirty="0"/>
          </a:p>
        </p:txBody>
      </p:sp>
      <p:sp>
        <p:nvSpPr>
          <p:cNvPr id="19" name="TextBox 18"/>
          <p:cNvSpPr txBox="1"/>
          <p:nvPr/>
        </p:nvSpPr>
        <p:spPr>
          <a:xfrm>
            <a:off x="6746382" y="409013"/>
            <a:ext cx="17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Polímero liquido</a:t>
            </a:r>
            <a:endParaRPr lang="es-MX" dirty="0"/>
          </a:p>
        </p:txBody>
      </p:sp>
      <p:sp>
        <p:nvSpPr>
          <p:cNvPr id="21" name="TextBox 20"/>
          <p:cNvSpPr txBox="1"/>
          <p:nvPr/>
        </p:nvSpPr>
        <p:spPr>
          <a:xfrm>
            <a:off x="6746382" y="5157287"/>
            <a:ext cx="102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Metil etil</a:t>
            </a:r>
            <a:endParaRPr lang="es-MX" dirty="0"/>
          </a:p>
        </p:txBody>
      </p:sp>
      <p:sp>
        <p:nvSpPr>
          <p:cNvPr id="22" name="Freeform 21"/>
          <p:cNvSpPr/>
          <p:nvPr/>
        </p:nvSpPr>
        <p:spPr>
          <a:xfrm>
            <a:off x="-12879" y="6349285"/>
            <a:ext cx="9169761" cy="514281"/>
          </a:xfrm>
          <a:custGeom>
            <a:avLst/>
            <a:gdLst>
              <a:gd name="connsiteX0" fmla="*/ 0 w 9169761"/>
              <a:gd name="connsiteY0" fmla="*/ 557182 h 1122980"/>
              <a:gd name="connsiteX1" fmla="*/ 9156879 w 9169761"/>
              <a:gd name="connsiteY1" fmla="*/ 16269 h 1122980"/>
              <a:gd name="connsiteX2" fmla="*/ 51516 w 9169761"/>
              <a:gd name="connsiteY2" fmla="*/ 1110974 h 1122980"/>
              <a:gd name="connsiteX3" fmla="*/ 9169758 w 9169761"/>
              <a:gd name="connsiteY3" fmla="*/ 608698 h 1122980"/>
              <a:gd name="connsiteX4" fmla="*/ 12879 w 9169761"/>
              <a:gd name="connsiteY4" fmla="*/ 750365 h 11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761" h="1122980">
                <a:moveTo>
                  <a:pt x="0" y="557182"/>
                </a:moveTo>
                <a:cubicBezTo>
                  <a:pt x="4574146" y="240576"/>
                  <a:pt x="9148293" y="-76030"/>
                  <a:pt x="9156879" y="16269"/>
                </a:cubicBezTo>
                <a:cubicBezTo>
                  <a:pt x="9165465" y="108568"/>
                  <a:pt x="49370" y="1012236"/>
                  <a:pt x="51516" y="1110974"/>
                </a:cubicBezTo>
                <a:cubicBezTo>
                  <a:pt x="53662" y="1209712"/>
                  <a:pt x="9176198" y="668800"/>
                  <a:pt x="9169758" y="608698"/>
                </a:cubicBezTo>
                <a:cubicBezTo>
                  <a:pt x="9163318" y="548596"/>
                  <a:pt x="4588098" y="649480"/>
                  <a:pt x="12879" y="7503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3" name="Picture 2" descr="Resultado de imagen para impermeabilizar 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16355"/>
          <a:stretch/>
        </p:blipFill>
        <p:spPr bwMode="auto">
          <a:xfrm>
            <a:off x="7881870" y="5403073"/>
            <a:ext cx="1262130" cy="12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www.impac.com.mx/_img/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73" y="5847008"/>
            <a:ext cx="598707" cy="5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n para etil imag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42" y="5157287"/>
            <a:ext cx="756523" cy="135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454" y="85157"/>
            <a:ext cx="4572000" cy="440120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sz="2000" dirty="0"/>
              <a:t>PRODUCTOS DE </a:t>
            </a:r>
            <a:r>
              <a:rPr lang="es-MX" sz="2000" dirty="0" smtClean="0"/>
              <a:t>IMPERMEABILIZACION</a:t>
            </a:r>
          </a:p>
          <a:p>
            <a:endParaRPr lang="es-MX" sz="2000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Acrílicos </a:t>
            </a:r>
            <a:r>
              <a:rPr lang="es-MX" sz="1600" dirty="0" smtClean="0"/>
              <a:t>líquidos</a:t>
            </a:r>
            <a:endParaRPr lang="es-MX" sz="1600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Poliuretanos líquidos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Híbridos poliuretano-acrílico líquidos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Asfálticos base agua y base solvente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Productos Base Cemento (Morteros y recubrimientos)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Membranas Impermeabilizantes (asfálticas, PVC y TPO)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Membranas de Drenado (con y sin geotextil)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s-MX" sz="1600" dirty="0"/>
              <a:t>Repelentes de agua</a:t>
            </a:r>
          </a:p>
        </p:txBody>
      </p:sp>
      <p:sp>
        <p:nvSpPr>
          <p:cNvPr id="4" name="Freeform 3"/>
          <p:cNvSpPr/>
          <p:nvPr/>
        </p:nvSpPr>
        <p:spPr>
          <a:xfrm>
            <a:off x="-12879" y="6349285"/>
            <a:ext cx="9169761" cy="514281"/>
          </a:xfrm>
          <a:custGeom>
            <a:avLst/>
            <a:gdLst>
              <a:gd name="connsiteX0" fmla="*/ 0 w 9169761"/>
              <a:gd name="connsiteY0" fmla="*/ 557182 h 1122980"/>
              <a:gd name="connsiteX1" fmla="*/ 9156879 w 9169761"/>
              <a:gd name="connsiteY1" fmla="*/ 16269 h 1122980"/>
              <a:gd name="connsiteX2" fmla="*/ 51516 w 9169761"/>
              <a:gd name="connsiteY2" fmla="*/ 1110974 h 1122980"/>
              <a:gd name="connsiteX3" fmla="*/ 9169758 w 9169761"/>
              <a:gd name="connsiteY3" fmla="*/ 608698 h 1122980"/>
              <a:gd name="connsiteX4" fmla="*/ 12879 w 9169761"/>
              <a:gd name="connsiteY4" fmla="*/ 750365 h 11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761" h="1122980">
                <a:moveTo>
                  <a:pt x="0" y="557182"/>
                </a:moveTo>
                <a:cubicBezTo>
                  <a:pt x="4574146" y="240576"/>
                  <a:pt x="9148293" y="-76030"/>
                  <a:pt x="9156879" y="16269"/>
                </a:cubicBezTo>
                <a:cubicBezTo>
                  <a:pt x="9165465" y="108568"/>
                  <a:pt x="49370" y="1012236"/>
                  <a:pt x="51516" y="1110974"/>
                </a:cubicBezTo>
                <a:cubicBezTo>
                  <a:pt x="53662" y="1209712"/>
                  <a:pt x="9176198" y="668800"/>
                  <a:pt x="9169758" y="608698"/>
                </a:cubicBezTo>
                <a:cubicBezTo>
                  <a:pt x="9163318" y="548596"/>
                  <a:pt x="4588098" y="649480"/>
                  <a:pt x="12879" y="7503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2" descr="Resultado de imagen para impermeabilizar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16355"/>
          <a:stretch/>
        </p:blipFill>
        <p:spPr bwMode="auto">
          <a:xfrm>
            <a:off x="7881870" y="5403073"/>
            <a:ext cx="1262130" cy="12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n para impac poliureta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48" y="188639"/>
            <a:ext cx="2202287" cy="17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impac 5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93" y="2106483"/>
            <a:ext cx="1695998" cy="16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impac.com.mx/_img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73" y="5847008"/>
            <a:ext cx="598707" cy="5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n para impac bs 1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91" y="115653"/>
            <a:ext cx="2430074" cy="196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impermeabilizante impac asfáltico base agu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91" y="2150587"/>
            <a:ext cx="1747353" cy="174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esultado de imagen para impac wr 7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59" y="4621804"/>
            <a:ext cx="1809398" cy="18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Resultado de imagen para Membranas Impermeabilizantes pv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16" y="5250841"/>
            <a:ext cx="1875985" cy="8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t="19021"/>
          <a:stretch/>
        </p:blipFill>
        <p:spPr>
          <a:xfrm>
            <a:off x="5479799" y="5136499"/>
            <a:ext cx="1997351" cy="1008896"/>
          </a:xfrm>
          <a:prstGeom prst="rect">
            <a:avLst/>
          </a:prstGeom>
        </p:spPr>
      </p:pic>
      <p:pic>
        <p:nvPicPr>
          <p:cNvPr id="8208" name="Picture 16" descr="Resultado de imagen para impac green garde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r="50555"/>
          <a:stretch/>
        </p:blipFill>
        <p:spPr bwMode="auto">
          <a:xfrm rot="5400000">
            <a:off x="5591523" y="3398908"/>
            <a:ext cx="540913" cy="20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Resultado de imagen para Membranas de Drenad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31" y="4093062"/>
            <a:ext cx="1698672" cy="125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Resultado de imagen para Repelentes de agua impa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1" y="4606279"/>
            <a:ext cx="2356996" cy="19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143" y="56092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ELEMENTOS COMUNES EN ESTRUCTURAS A IMPERMEABILIZAR</a:t>
            </a:r>
          </a:p>
          <a:p>
            <a:endParaRPr lang="es-MX" dirty="0" smtClean="0"/>
          </a:p>
          <a:p>
            <a:pPr>
              <a:buFont typeface="+mj-lt"/>
              <a:buAutoNum type="arabicPeriod"/>
            </a:pPr>
            <a:r>
              <a:rPr lang="es-MX" dirty="0" smtClean="0"/>
              <a:t>Cimentaciones y muros de contención</a:t>
            </a:r>
          </a:p>
          <a:p>
            <a:pPr>
              <a:buFont typeface="+mj-lt"/>
              <a:buAutoNum type="arabicPeriod"/>
            </a:pPr>
            <a:r>
              <a:rPr lang="es-MX" dirty="0" smtClean="0"/>
              <a:t>Sótanos</a:t>
            </a:r>
          </a:p>
          <a:p>
            <a:pPr>
              <a:buFont typeface="+mj-lt"/>
              <a:buAutoNum type="arabicPeriod"/>
            </a:pPr>
            <a:r>
              <a:rPr lang="es-MX" dirty="0" smtClean="0"/>
              <a:t>Balcones y Terrazas</a:t>
            </a:r>
          </a:p>
          <a:p>
            <a:pPr>
              <a:buFont typeface="+mj-lt"/>
              <a:buAutoNum type="arabicPeriod"/>
            </a:pPr>
            <a:r>
              <a:rPr lang="es-MX" dirty="0" smtClean="0"/>
              <a:t>Techos, cubiertas y azoteas</a:t>
            </a:r>
          </a:p>
          <a:p>
            <a:pPr>
              <a:buFont typeface="+mj-lt"/>
              <a:buAutoNum type="arabicPeriod"/>
            </a:pPr>
            <a:r>
              <a:rPr lang="es-MX" dirty="0" smtClean="0"/>
              <a:t>Baños</a:t>
            </a:r>
          </a:p>
          <a:p>
            <a:pPr>
              <a:buFont typeface="+mj-lt"/>
              <a:buAutoNum type="arabicPeriod"/>
            </a:pPr>
            <a:r>
              <a:rPr lang="es-MX" dirty="0" smtClean="0"/>
              <a:t>Fachadas</a:t>
            </a:r>
          </a:p>
          <a:p>
            <a:pPr>
              <a:buFont typeface="+mj-lt"/>
              <a:buAutoNum type="arabicPeriod"/>
            </a:pPr>
            <a:r>
              <a:rPr lang="es-MX" dirty="0" smtClean="0"/>
              <a:t>Piscinas y Cisternas</a:t>
            </a:r>
          </a:p>
          <a:p>
            <a:pPr>
              <a:buFont typeface="+mj-lt"/>
              <a:buAutoNum type="arabicPeriod"/>
            </a:pPr>
            <a:r>
              <a:rPr lang="es-MX" dirty="0" smtClean="0"/>
              <a:t>Jardineras</a:t>
            </a:r>
            <a:endParaRPr lang="es-MX" dirty="0"/>
          </a:p>
        </p:txBody>
      </p:sp>
      <p:sp>
        <p:nvSpPr>
          <p:cNvPr id="3" name="Freeform 2"/>
          <p:cNvSpPr/>
          <p:nvPr/>
        </p:nvSpPr>
        <p:spPr>
          <a:xfrm>
            <a:off x="-12879" y="6349285"/>
            <a:ext cx="9169761" cy="514281"/>
          </a:xfrm>
          <a:custGeom>
            <a:avLst/>
            <a:gdLst>
              <a:gd name="connsiteX0" fmla="*/ 0 w 9169761"/>
              <a:gd name="connsiteY0" fmla="*/ 557182 h 1122980"/>
              <a:gd name="connsiteX1" fmla="*/ 9156879 w 9169761"/>
              <a:gd name="connsiteY1" fmla="*/ 16269 h 1122980"/>
              <a:gd name="connsiteX2" fmla="*/ 51516 w 9169761"/>
              <a:gd name="connsiteY2" fmla="*/ 1110974 h 1122980"/>
              <a:gd name="connsiteX3" fmla="*/ 9169758 w 9169761"/>
              <a:gd name="connsiteY3" fmla="*/ 608698 h 1122980"/>
              <a:gd name="connsiteX4" fmla="*/ 12879 w 9169761"/>
              <a:gd name="connsiteY4" fmla="*/ 750365 h 11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761" h="1122980">
                <a:moveTo>
                  <a:pt x="0" y="557182"/>
                </a:moveTo>
                <a:cubicBezTo>
                  <a:pt x="4574146" y="240576"/>
                  <a:pt x="9148293" y="-76030"/>
                  <a:pt x="9156879" y="16269"/>
                </a:cubicBezTo>
                <a:cubicBezTo>
                  <a:pt x="9165465" y="108568"/>
                  <a:pt x="49370" y="1012236"/>
                  <a:pt x="51516" y="1110974"/>
                </a:cubicBezTo>
                <a:cubicBezTo>
                  <a:pt x="53662" y="1209712"/>
                  <a:pt x="9176198" y="668800"/>
                  <a:pt x="9169758" y="608698"/>
                </a:cubicBezTo>
                <a:cubicBezTo>
                  <a:pt x="9163318" y="548596"/>
                  <a:pt x="4588098" y="649480"/>
                  <a:pt x="12879" y="7503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2" descr="Resultado de imagen para impermeabilizar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16355"/>
          <a:stretch/>
        </p:blipFill>
        <p:spPr bwMode="auto">
          <a:xfrm>
            <a:off x="7881870" y="5403073"/>
            <a:ext cx="1262130" cy="12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mpac.com.mx/_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73" y="5847008"/>
            <a:ext cx="598707" cy="5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n para Cimentaciones y muros de conten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" y="4595121"/>
            <a:ext cx="1737530" cy="161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568" y="4593280"/>
            <a:ext cx="2476391" cy="1617743"/>
          </a:xfrm>
          <a:prstGeom prst="rect">
            <a:avLst/>
          </a:prstGeom>
        </p:spPr>
      </p:pic>
      <p:pic>
        <p:nvPicPr>
          <p:cNvPr id="7172" name="Picture 4" descr="Resultado de imagen para Terraza cement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83" y="4602026"/>
            <a:ext cx="2236146" cy="167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azotea cement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49" y="2460988"/>
            <a:ext cx="2225823" cy="16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 para fachada cemento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45" y="2460988"/>
            <a:ext cx="2505572" cy="16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n para Piscinas y Cisternas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58" y="491794"/>
            <a:ext cx="1964828" cy="147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n para jardineras concreto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73" y="51333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492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32</cp:revision>
  <dcterms:created xsi:type="dcterms:W3CDTF">2016-10-17T18:17:44Z</dcterms:created>
  <dcterms:modified xsi:type="dcterms:W3CDTF">2016-11-08T17:38:50Z</dcterms:modified>
</cp:coreProperties>
</file>