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71" r:id="rId10"/>
    <p:sldId id="272" r:id="rId11"/>
    <p:sldId id="273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03D7-B1C5-4F71-87FC-676255E06AE0}" type="datetimeFigureOut">
              <a:rPr lang="es-MX" smtClean="0"/>
              <a:t>07/11/2016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AA10-3165-4B1B-ABE0-A447D1FA5FF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347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03D7-B1C5-4F71-87FC-676255E06AE0}" type="datetimeFigureOut">
              <a:rPr lang="es-MX" smtClean="0"/>
              <a:t>07/11/2016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AA10-3165-4B1B-ABE0-A447D1FA5FF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289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03D7-B1C5-4F71-87FC-676255E06AE0}" type="datetimeFigureOut">
              <a:rPr lang="es-MX" smtClean="0"/>
              <a:t>07/11/2016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AA10-3165-4B1B-ABE0-A447D1FA5FF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3993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03D7-B1C5-4F71-87FC-676255E06AE0}" type="datetimeFigureOut">
              <a:rPr lang="es-MX" smtClean="0"/>
              <a:t>07/11/2016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AA10-3165-4B1B-ABE0-A447D1FA5FF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678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03D7-B1C5-4F71-87FC-676255E06AE0}" type="datetimeFigureOut">
              <a:rPr lang="es-MX" smtClean="0"/>
              <a:t>07/11/2016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AA10-3165-4B1B-ABE0-A447D1FA5FF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914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03D7-B1C5-4F71-87FC-676255E06AE0}" type="datetimeFigureOut">
              <a:rPr lang="es-MX" smtClean="0"/>
              <a:t>07/11/2016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AA10-3165-4B1B-ABE0-A447D1FA5FF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5489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03D7-B1C5-4F71-87FC-676255E06AE0}" type="datetimeFigureOut">
              <a:rPr lang="es-MX" smtClean="0"/>
              <a:t>07/11/2016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AA10-3165-4B1B-ABE0-A447D1FA5FF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8153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03D7-B1C5-4F71-87FC-676255E06AE0}" type="datetimeFigureOut">
              <a:rPr lang="es-MX" smtClean="0"/>
              <a:t>07/11/2016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AA10-3165-4B1B-ABE0-A447D1FA5FF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7787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03D7-B1C5-4F71-87FC-676255E06AE0}" type="datetimeFigureOut">
              <a:rPr lang="es-MX" smtClean="0"/>
              <a:t>07/11/2016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AA10-3165-4B1B-ABE0-A447D1FA5FF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050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03D7-B1C5-4F71-87FC-676255E06AE0}" type="datetimeFigureOut">
              <a:rPr lang="es-MX" smtClean="0"/>
              <a:t>07/11/2016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AA10-3165-4B1B-ABE0-A447D1FA5FF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1371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03D7-B1C5-4F71-87FC-676255E06AE0}" type="datetimeFigureOut">
              <a:rPr lang="es-MX" smtClean="0"/>
              <a:t>07/11/2016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AA10-3165-4B1B-ABE0-A447D1FA5FF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9389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003D7-B1C5-4F71-87FC-676255E06AE0}" type="datetimeFigureOut">
              <a:rPr lang="es-MX" smtClean="0"/>
              <a:t>07/11/2016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1AA10-3165-4B1B-ABE0-A447D1FA5FF9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86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mpac.com.mx/_img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776" y="695417"/>
            <a:ext cx="2691686" cy="256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4127" y="3418965"/>
            <a:ext cx="815479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SISTEMAS DE IMPERMEABILIZACION </a:t>
            </a:r>
          </a:p>
          <a:p>
            <a:pPr algn="ctr"/>
            <a:r>
              <a:rPr lang="en-US" sz="40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MAS COMUNES Y OBSOLETOS.</a:t>
            </a:r>
            <a:endParaRPr lang="en-US" sz="40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Flowchart: Manual Input 33"/>
          <p:cNvSpPr/>
          <p:nvPr/>
        </p:nvSpPr>
        <p:spPr>
          <a:xfrm>
            <a:off x="0" y="6349285"/>
            <a:ext cx="9144000" cy="50871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4"/>
              <a:gd name="connsiteY0" fmla="*/ 15768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0 w 10014"/>
              <a:gd name="connsiteY4" fmla="*/ 15768 h 23768"/>
              <a:gd name="connsiteX0" fmla="*/ 0 w 10014"/>
              <a:gd name="connsiteY0" fmla="*/ 15768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0 w 10014"/>
              <a:gd name="connsiteY4" fmla="*/ 15768 h 23768"/>
              <a:gd name="connsiteX0" fmla="*/ 0 w 10014"/>
              <a:gd name="connsiteY0" fmla="*/ 15768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0 w 10014"/>
              <a:gd name="connsiteY4" fmla="*/ 15768 h 23768"/>
              <a:gd name="connsiteX0" fmla="*/ 41 w 10014"/>
              <a:gd name="connsiteY0" fmla="*/ 22435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41 w 10014"/>
              <a:gd name="connsiteY4" fmla="*/ 22435 h 23768"/>
              <a:gd name="connsiteX0" fmla="*/ 41 w 10014"/>
              <a:gd name="connsiteY0" fmla="*/ 22435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41 w 10014"/>
              <a:gd name="connsiteY4" fmla="*/ 22435 h 23768"/>
              <a:gd name="connsiteX0" fmla="*/ 41 w 10014"/>
              <a:gd name="connsiteY0" fmla="*/ 22435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41 w 10014"/>
              <a:gd name="connsiteY4" fmla="*/ 22435 h 23768"/>
              <a:gd name="connsiteX0" fmla="*/ 41 w 10000"/>
              <a:gd name="connsiteY0" fmla="*/ 18667 h 20000"/>
              <a:gd name="connsiteX1" fmla="*/ 9946 w 10000"/>
              <a:gd name="connsiteY1" fmla="*/ 0 h 20000"/>
              <a:gd name="connsiteX2" fmla="*/ 10000 w 10000"/>
              <a:gd name="connsiteY2" fmla="*/ 20000 h 20000"/>
              <a:gd name="connsiteX3" fmla="*/ 0 w 10000"/>
              <a:gd name="connsiteY3" fmla="*/ 20000 h 20000"/>
              <a:gd name="connsiteX4" fmla="*/ 41 w 10000"/>
              <a:gd name="connsiteY4" fmla="*/ 18667 h 20000"/>
              <a:gd name="connsiteX0" fmla="*/ 41 w 10001"/>
              <a:gd name="connsiteY0" fmla="*/ 16348 h 17681"/>
              <a:gd name="connsiteX1" fmla="*/ 10000 w 10001"/>
              <a:gd name="connsiteY1" fmla="*/ 0 h 17681"/>
              <a:gd name="connsiteX2" fmla="*/ 10000 w 10001"/>
              <a:gd name="connsiteY2" fmla="*/ 17681 h 17681"/>
              <a:gd name="connsiteX3" fmla="*/ 0 w 10001"/>
              <a:gd name="connsiteY3" fmla="*/ 17681 h 17681"/>
              <a:gd name="connsiteX4" fmla="*/ 41 w 10001"/>
              <a:gd name="connsiteY4" fmla="*/ 16348 h 17681"/>
              <a:gd name="connsiteX0" fmla="*/ 41 w 10001"/>
              <a:gd name="connsiteY0" fmla="*/ 16357 h 17690"/>
              <a:gd name="connsiteX1" fmla="*/ 4932 w 10001"/>
              <a:gd name="connsiteY1" fmla="*/ 12038 h 17690"/>
              <a:gd name="connsiteX2" fmla="*/ 10000 w 10001"/>
              <a:gd name="connsiteY2" fmla="*/ 9 h 17690"/>
              <a:gd name="connsiteX3" fmla="*/ 10000 w 10001"/>
              <a:gd name="connsiteY3" fmla="*/ 17690 h 17690"/>
              <a:gd name="connsiteX4" fmla="*/ 0 w 10001"/>
              <a:gd name="connsiteY4" fmla="*/ 17690 h 17690"/>
              <a:gd name="connsiteX5" fmla="*/ 41 w 10001"/>
              <a:gd name="connsiteY5" fmla="*/ 16357 h 17690"/>
              <a:gd name="connsiteX0" fmla="*/ 41 w 10001"/>
              <a:gd name="connsiteY0" fmla="*/ 16357 h 17690"/>
              <a:gd name="connsiteX1" fmla="*/ 5217 w 10001"/>
              <a:gd name="connsiteY1" fmla="*/ 13777 h 17690"/>
              <a:gd name="connsiteX2" fmla="*/ 10000 w 10001"/>
              <a:gd name="connsiteY2" fmla="*/ 9 h 17690"/>
              <a:gd name="connsiteX3" fmla="*/ 10000 w 10001"/>
              <a:gd name="connsiteY3" fmla="*/ 17690 h 17690"/>
              <a:gd name="connsiteX4" fmla="*/ 0 w 10001"/>
              <a:gd name="connsiteY4" fmla="*/ 17690 h 17690"/>
              <a:gd name="connsiteX5" fmla="*/ 41 w 10001"/>
              <a:gd name="connsiteY5" fmla="*/ 16357 h 17690"/>
              <a:gd name="connsiteX0" fmla="*/ 2 w 10030"/>
              <a:gd name="connsiteY0" fmla="*/ 15198 h 17690"/>
              <a:gd name="connsiteX1" fmla="*/ 5246 w 10030"/>
              <a:gd name="connsiteY1" fmla="*/ 13777 h 17690"/>
              <a:gd name="connsiteX2" fmla="*/ 10029 w 10030"/>
              <a:gd name="connsiteY2" fmla="*/ 9 h 17690"/>
              <a:gd name="connsiteX3" fmla="*/ 10029 w 10030"/>
              <a:gd name="connsiteY3" fmla="*/ 17690 h 17690"/>
              <a:gd name="connsiteX4" fmla="*/ 29 w 10030"/>
              <a:gd name="connsiteY4" fmla="*/ 17690 h 17690"/>
              <a:gd name="connsiteX5" fmla="*/ 2 w 10030"/>
              <a:gd name="connsiteY5" fmla="*/ 15198 h 17690"/>
              <a:gd name="connsiteX0" fmla="*/ 2 w 10056"/>
              <a:gd name="connsiteY0" fmla="*/ 8831 h 11323"/>
              <a:gd name="connsiteX1" fmla="*/ 5246 w 10056"/>
              <a:gd name="connsiteY1" fmla="*/ 7410 h 11323"/>
              <a:gd name="connsiteX2" fmla="*/ 10056 w 10056"/>
              <a:gd name="connsiteY2" fmla="*/ 19 h 11323"/>
              <a:gd name="connsiteX3" fmla="*/ 10029 w 10056"/>
              <a:gd name="connsiteY3" fmla="*/ 11323 h 11323"/>
              <a:gd name="connsiteX4" fmla="*/ 29 w 10056"/>
              <a:gd name="connsiteY4" fmla="*/ 11323 h 11323"/>
              <a:gd name="connsiteX5" fmla="*/ 2 w 10056"/>
              <a:gd name="connsiteY5" fmla="*/ 8831 h 11323"/>
              <a:gd name="connsiteX0" fmla="*/ 2 w 10042"/>
              <a:gd name="connsiteY0" fmla="*/ 8687 h 11179"/>
              <a:gd name="connsiteX1" fmla="*/ 5246 w 10042"/>
              <a:gd name="connsiteY1" fmla="*/ 7266 h 11179"/>
              <a:gd name="connsiteX2" fmla="*/ 10042 w 10042"/>
              <a:gd name="connsiteY2" fmla="*/ 20 h 11179"/>
              <a:gd name="connsiteX3" fmla="*/ 10029 w 10042"/>
              <a:gd name="connsiteY3" fmla="*/ 11179 h 11179"/>
              <a:gd name="connsiteX4" fmla="*/ 29 w 10042"/>
              <a:gd name="connsiteY4" fmla="*/ 11179 h 11179"/>
              <a:gd name="connsiteX5" fmla="*/ 2 w 10042"/>
              <a:gd name="connsiteY5" fmla="*/ 8687 h 11179"/>
              <a:gd name="connsiteX0" fmla="*/ 2 w 10030"/>
              <a:gd name="connsiteY0" fmla="*/ 8830 h 11322"/>
              <a:gd name="connsiteX1" fmla="*/ 5246 w 10030"/>
              <a:gd name="connsiteY1" fmla="*/ 7409 h 11322"/>
              <a:gd name="connsiteX2" fmla="*/ 10028 w 10030"/>
              <a:gd name="connsiteY2" fmla="*/ 18 h 11322"/>
              <a:gd name="connsiteX3" fmla="*/ 10029 w 10030"/>
              <a:gd name="connsiteY3" fmla="*/ 11322 h 11322"/>
              <a:gd name="connsiteX4" fmla="*/ 29 w 10030"/>
              <a:gd name="connsiteY4" fmla="*/ 11322 h 11322"/>
              <a:gd name="connsiteX5" fmla="*/ 2 w 10030"/>
              <a:gd name="connsiteY5" fmla="*/ 8830 h 11322"/>
              <a:gd name="connsiteX0" fmla="*/ 7 w 10001"/>
              <a:gd name="connsiteY0" fmla="*/ 8155 h 11322"/>
              <a:gd name="connsiteX1" fmla="*/ 5217 w 10001"/>
              <a:gd name="connsiteY1" fmla="*/ 7409 h 11322"/>
              <a:gd name="connsiteX2" fmla="*/ 9999 w 10001"/>
              <a:gd name="connsiteY2" fmla="*/ 18 h 11322"/>
              <a:gd name="connsiteX3" fmla="*/ 10000 w 10001"/>
              <a:gd name="connsiteY3" fmla="*/ 11322 h 11322"/>
              <a:gd name="connsiteX4" fmla="*/ 0 w 10001"/>
              <a:gd name="connsiteY4" fmla="*/ 11322 h 11322"/>
              <a:gd name="connsiteX5" fmla="*/ 7 w 10001"/>
              <a:gd name="connsiteY5" fmla="*/ 8155 h 11322"/>
              <a:gd name="connsiteX0" fmla="*/ 7 w 10001"/>
              <a:gd name="connsiteY0" fmla="*/ 8152 h 11319"/>
              <a:gd name="connsiteX1" fmla="*/ 2958 w 10001"/>
              <a:gd name="connsiteY1" fmla="*/ 7266 h 11319"/>
              <a:gd name="connsiteX2" fmla="*/ 5217 w 10001"/>
              <a:gd name="connsiteY2" fmla="*/ 7406 h 11319"/>
              <a:gd name="connsiteX3" fmla="*/ 9999 w 10001"/>
              <a:gd name="connsiteY3" fmla="*/ 15 h 11319"/>
              <a:gd name="connsiteX4" fmla="*/ 10000 w 10001"/>
              <a:gd name="connsiteY4" fmla="*/ 11319 h 11319"/>
              <a:gd name="connsiteX5" fmla="*/ 0 w 10001"/>
              <a:gd name="connsiteY5" fmla="*/ 11319 h 11319"/>
              <a:gd name="connsiteX6" fmla="*/ 7 w 10001"/>
              <a:gd name="connsiteY6" fmla="*/ 8152 h 11319"/>
              <a:gd name="connsiteX0" fmla="*/ 7 w 10001"/>
              <a:gd name="connsiteY0" fmla="*/ 7140 h 11319"/>
              <a:gd name="connsiteX1" fmla="*/ 2958 w 10001"/>
              <a:gd name="connsiteY1" fmla="*/ 7266 h 11319"/>
              <a:gd name="connsiteX2" fmla="*/ 5217 w 10001"/>
              <a:gd name="connsiteY2" fmla="*/ 7406 h 11319"/>
              <a:gd name="connsiteX3" fmla="*/ 9999 w 10001"/>
              <a:gd name="connsiteY3" fmla="*/ 15 h 11319"/>
              <a:gd name="connsiteX4" fmla="*/ 10000 w 10001"/>
              <a:gd name="connsiteY4" fmla="*/ 11319 h 11319"/>
              <a:gd name="connsiteX5" fmla="*/ 0 w 10001"/>
              <a:gd name="connsiteY5" fmla="*/ 11319 h 11319"/>
              <a:gd name="connsiteX6" fmla="*/ 7 w 10001"/>
              <a:gd name="connsiteY6" fmla="*/ 7140 h 11319"/>
              <a:gd name="connsiteX0" fmla="*/ 7 w 10001"/>
              <a:gd name="connsiteY0" fmla="*/ 7145 h 11324"/>
              <a:gd name="connsiteX1" fmla="*/ 2958 w 10001"/>
              <a:gd name="connsiteY1" fmla="*/ 7271 h 11324"/>
              <a:gd name="connsiteX2" fmla="*/ 6407 w 10001"/>
              <a:gd name="connsiteY2" fmla="*/ 5725 h 11324"/>
              <a:gd name="connsiteX3" fmla="*/ 9999 w 10001"/>
              <a:gd name="connsiteY3" fmla="*/ 20 h 11324"/>
              <a:gd name="connsiteX4" fmla="*/ 10000 w 10001"/>
              <a:gd name="connsiteY4" fmla="*/ 11324 h 11324"/>
              <a:gd name="connsiteX5" fmla="*/ 0 w 10001"/>
              <a:gd name="connsiteY5" fmla="*/ 11324 h 11324"/>
              <a:gd name="connsiteX6" fmla="*/ 7 w 10001"/>
              <a:gd name="connsiteY6" fmla="*/ 7145 h 11324"/>
              <a:gd name="connsiteX0" fmla="*/ 7 w 10000"/>
              <a:gd name="connsiteY0" fmla="*/ 5604 h 9783"/>
              <a:gd name="connsiteX1" fmla="*/ 2958 w 10000"/>
              <a:gd name="connsiteY1" fmla="*/ 5730 h 9783"/>
              <a:gd name="connsiteX2" fmla="*/ 6407 w 10000"/>
              <a:gd name="connsiteY2" fmla="*/ 4184 h 9783"/>
              <a:gd name="connsiteX3" fmla="*/ 9988 w 10000"/>
              <a:gd name="connsiteY3" fmla="*/ 30 h 9783"/>
              <a:gd name="connsiteX4" fmla="*/ 10000 w 10000"/>
              <a:gd name="connsiteY4" fmla="*/ 9783 h 9783"/>
              <a:gd name="connsiteX5" fmla="*/ 0 w 10000"/>
              <a:gd name="connsiteY5" fmla="*/ 9783 h 9783"/>
              <a:gd name="connsiteX6" fmla="*/ 7 w 10000"/>
              <a:gd name="connsiteY6" fmla="*/ 5604 h 9783"/>
              <a:gd name="connsiteX0" fmla="*/ 7 w 10000"/>
              <a:gd name="connsiteY0" fmla="*/ 5697 h 9969"/>
              <a:gd name="connsiteX1" fmla="*/ 2958 w 10000"/>
              <a:gd name="connsiteY1" fmla="*/ 5826 h 9969"/>
              <a:gd name="connsiteX2" fmla="*/ 6407 w 10000"/>
              <a:gd name="connsiteY2" fmla="*/ 4246 h 9969"/>
              <a:gd name="connsiteX3" fmla="*/ 9988 w 10000"/>
              <a:gd name="connsiteY3" fmla="*/ 0 h 9969"/>
              <a:gd name="connsiteX4" fmla="*/ 10000 w 10000"/>
              <a:gd name="connsiteY4" fmla="*/ 9969 h 9969"/>
              <a:gd name="connsiteX5" fmla="*/ 0 w 10000"/>
              <a:gd name="connsiteY5" fmla="*/ 9969 h 9969"/>
              <a:gd name="connsiteX6" fmla="*/ 7 w 10000"/>
              <a:gd name="connsiteY6" fmla="*/ 5697 h 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9969">
                <a:moveTo>
                  <a:pt x="7" y="5697"/>
                </a:moveTo>
                <a:cubicBezTo>
                  <a:pt x="640" y="5225"/>
                  <a:pt x="2090" y="5953"/>
                  <a:pt x="2958" y="5826"/>
                </a:cubicBezTo>
                <a:cubicBezTo>
                  <a:pt x="3826" y="5699"/>
                  <a:pt x="5374" y="5699"/>
                  <a:pt x="6407" y="4246"/>
                </a:cubicBezTo>
                <a:cubicBezTo>
                  <a:pt x="7440" y="2792"/>
                  <a:pt x="9168" y="2112"/>
                  <a:pt x="9988" y="0"/>
                </a:cubicBezTo>
                <a:cubicBezTo>
                  <a:pt x="9983" y="8098"/>
                  <a:pt x="10005" y="1870"/>
                  <a:pt x="10000" y="9969"/>
                </a:cubicBezTo>
                <a:lnTo>
                  <a:pt x="0" y="9969"/>
                </a:lnTo>
                <a:cubicBezTo>
                  <a:pt x="14" y="9515"/>
                  <a:pt x="-7" y="6151"/>
                  <a:pt x="7" y="569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136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775" y="493768"/>
            <a:ext cx="87125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latin typeface="Arial" panose="020B0604020202020204" pitchFamily="34" charset="0"/>
              </a:rPr>
              <a:t>Recomendaciones </a:t>
            </a:r>
            <a:r>
              <a:rPr lang="es-MX" b="1" dirty="0" smtClean="0">
                <a:latin typeface="Arial" panose="020B0604020202020204" pitchFamily="34" charset="0"/>
              </a:rPr>
              <a:t>útiles para </a:t>
            </a:r>
            <a:r>
              <a:rPr lang="es-MX" b="1" dirty="0">
                <a:latin typeface="Arial" panose="020B0604020202020204" pitchFamily="34" charset="0"/>
              </a:rPr>
              <a:t>lograr una buena obra de </a:t>
            </a:r>
            <a:r>
              <a:rPr lang="es-MX" b="1" dirty="0" smtClean="0">
                <a:latin typeface="Arial" panose="020B0604020202020204" pitchFamily="34" charset="0"/>
              </a:rPr>
              <a:t>impermeabilización</a:t>
            </a:r>
          </a:p>
          <a:p>
            <a:endParaRPr lang="es-MX" b="1" dirty="0">
              <a:latin typeface="Arial" panose="020B0604020202020204" pitchFamily="34" charset="0"/>
            </a:endParaRPr>
          </a:p>
          <a:p>
            <a:r>
              <a:rPr lang="es-MX" dirty="0" smtClean="0">
                <a:latin typeface="Times New Roman" panose="02020603050405020304" pitchFamily="18" charset="0"/>
              </a:rPr>
              <a:t>•</a:t>
            </a:r>
            <a:r>
              <a:rPr lang="es-MX" dirty="0" smtClean="0">
                <a:latin typeface="Arial" panose="020B0604020202020204" pitchFamily="34" charset="0"/>
              </a:rPr>
              <a:t>Obtenga </a:t>
            </a:r>
            <a:r>
              <a:rPr lang="es-MX" dirty="0">
                <a:latin typeface="Arial" panose="020B0604020202020204" pitchFamily="34" charset="0"/>
              </a:rPr>
              <a:t>de manera precisa el dato del área a impermeabilizar. </a:t>
            </a:r>
          </a:p>
          <a:p>
            <a:r>
              <a:rPr lang="es-MX" dirty="0" smtClean="0">
                <a:latin typeface="Times New Roman" panose="02020603050405020304" pitchFamily="18" charset="0"/>
              </a:rPr>
              <a:t>•</a:t>
            </a:r>
            <a:r>
              <a:rPr lang="es-MX" dirty="0" smtClean="0">
                <a:latin typeface="Arial" panose="020B0604020202020204" pitchFamily="34" charset="0"/>
              </a:rPr>
              <a:t>De </a:t>
            </a:r>
            <a:r>
              <a:rPr lang="es-MX" dirty="0">
                <a:latin typeface="Arial" panose="020B0604020202020204" pitchFamily="34" charset="0"/>
              </a:rPr>
              <a:t>acuerdo a los rendimientos de los productos, calcule el material a </a:t>
            </a:r>
          </a:p>
          <a:p>
            <a:r>
              <a:rPr lang="es-MX" dirty="0">
                <a:latin typeface="Arial" panose="020B0604020202020204" pitchFamily="34" charset="0"/>
              </a:rPr>
              <a:t>emplear. No olvide considerar los refuerzos de los puntos críticos. </a:t>
            </a:r>
          </a:p>
          <a:p>
            <a:r>
              <a:rPr lang="es-MX" dirty="0" smtClean="0">
                <a:latin typeface="Times New Roman" panose="02020603050405020304" pitchFamily="18" charset="0"/>
              </a:rPr>
              <a:t>•</a:t>
            </a:r>
            <a:r>
              <a:rPr lang="es-MX" dirty="0" smtClean="0">
                <a:latin typeface="Arial" panose="020B0604020202020204" pitchFamily="34" charset="0"/>
              </a:rPr>
              <a:t>Respete </a:t>
            </a:r>
            <a:r>
              <a:rPr lang="es-MX" dirty="0">
                <a:latin typeface="Arial" panose="020B0604020202020204" pitchFamily="34" charset="0"/>
              </a:rPr>
              <a:t>los rendimientos indicados en cada producto. </a:t>
            </a:r>
          </a:p>
          <a:p>
            <a:r>
              <a:rPr lang="es-MX" dirty="0" smtClean="0">
                <a:latin typeface="Times New Roman" panose="02020603050405020304" pitchFamily="18" charset="0"/>
              </a:rPr>
              <a:t>•</a:t>
            </a:r>
            <a:r>
              <a:rPr lang="es-MX" dirty="0" smtClean="0">
                <a:latin typeface="Arial" panose="020B0604020202020204" pitchFamily="34" charset="0"/>
              </a:rPr>
              <a:t>No </a:t>
            </a:r>
            <a:r>
              <a:rPr lang="es-MX" dirty="0">
                <a:latin typeface="Arial" panose="020B0604020202020204" pitchFamily="34" charset="0"/>
              </a:rPr>
              <a:t>altere o rebaje los productos agregando líquidos no especificados en el </a:t>
            </a:r>
          </a:p>
          <a:p>
            <a:r>
              <a:rPr lang="es-MX" dirty="0">
                <a:latin typeface="Arial" panose="020B0604020202020204" pitchFamily="34" charset="0"/>
              </a:rPr>
              <a:t>manual técnico. </a:t>
            </a:r>
            <a:endParaRPr lang="es-MX" dirty="0" smtClean="0">
              <a:latin typeface="Arial" panose="020B0604020202020204" pitchFamily="34" charset="0"/>
            </a:endParaRPr>
          </a:p>
          <a:p>
            <a:endParaRPr lang="es-MX" dirty="0">
              <a:effectLst/>
              <a:latin typeface="Arial" panose="020B0604020202020204" pitchFamily="34" charset="0"/>
            </a:endParaRPr>
          </a:p>
          <a:p>
            <a:endParaRPr lang="es-MX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9775" y="3134349"/>
            <a:ext cx="79849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Arial" panose="020B0604020202020204" pitchFamily="34" charset="0"/>
              </a:rPr>
              <a:t>Respete los tiempos de secado entre los diferentes pasos. </a:t>
            </a:r>
          </a:p>
          <a:p>
            <a:r>
              <a:rPr lang="es-MX" dirty="0" smtClean="0">
                <a:latin typeface="Times New Roman" panose="02020603050405020304" pitchFamily="18" charset="0"/>
              </a:rPr>
              <a:t>•</a:t>
            </a:r>
            <a:r>
              <a:rPr lang="es-MX" dirty="0" smtClean="0">
                <a:latin typeface="Arial" panose="020B0604020202020204" pitchFamily="34" charset="0"/>
              </a:rPr>
              <a:t>Limpie </a:t>
            </a:r>
            <a:r>
              <a:rPr lang="es-MX" dirty="0">
                <a:latin typeface="Arial" panose="020B0604020202020204" pitchFamily="34" charset="0"/>
              </a:rPr>
              <a:t>la superficie en cada etapa. </a:t>
            </a:r>
          </a:p>
          <a:p>
            <a:r>
              <a:rPr lang="es-MX" dirty="0" smtClean="0">
                <a:latin typeface="Times New Roman" panose="02020603050405020304" pitchFamily="18" charset="0"/>
              </a:rPr>
              <a:t>•</a:t>
            </a:r>
            <a:r>
              <a:rPr lang="es-MX" dirty="0" smtClean="0">
                <a:latin typeface="Arial" panose="020B0604020202020204" pitchFamily="34" charset="0"/>
              </a:rPr>
              <a:t>No </a:t>
            </a:r>
            <a:r>
              <a:rPr lang="es-MX" dirty="0">
                <a:latin typeface="Arial" panose="020B0604020202020204" pitchFamily="34" charset="0"/>
              </a:rPr>
              <a:t>haga sistemas </a:t>
            </a:r>
            <a:r>
              <a:rPr lang="es-MX" dirty="0" smtClean="0">
                <a:latin typeface="Arial" panose="020B0604020202020204" pitchFamily="34" charset="0"/>
              </a:rPr>
              <a:t>impermeables </a:t>
            </a:r>
            <a:r>
              <a:rPr lang="es-MX" dirty="0">
                <a:latin typeface="Arial" panose="020B0604020202020204" pitchFamily="34" charset="0"/>
              </a:rPr>
              <a:t>en losas de concreto que tengan menos </a:t>
            </a:r>
            <a:r>
              <a:rPr lang="es-MX" dirty="0" smtClean="0">
                <a:latin typeface="Arial" panose="020B0604020202020204" pitchFamily="34" charset="0"/>
              </a:rPr>
              <a:t>   </a:t>
            </a:r>
          </a:p>
          <a:p>
            <a:r>
              <a:rPr lang="es-MX" dirty="0" smtClean="0">
                <a:latin typeface="Arial" panose="020B0604020202020204" pitchFamily="34" charset="0"/>
              </a:rPr>
              <a:t> de 28 </a:t>
            </a:r>
            <a:r>
              <a:rPr lang="es-MX" dirty="0">
                <a:latin typeface="Arial" panose="020B0604020202020204" pitchFamily="34" charset="0"/>
              </a:rPr>
              <a:t>días de colocadas. </a:t>
            </a:r>
          </a:p>
          <a:p>
            <a:r>
              <a:rPr lang="es-MX" dirty="0" smtClean="0">
                <a:latin typeface="Times New Roman" panose="02020603050405020304" pitchFamily="18" charset="0"/>
              </a:rPr>
              <a:t>•</a:t>
            </a:r>
            <a:r>
              <a:rPr lang="es-MX" dirty="0" smtClean="0">
                <a:latin typeface="Arial" panose="020B0604020202020204" pitchFamily="34" charset="0"/>
              </a:rPr>
              <a:t>No </a:t>
            </a:r>
            <a:r>
              <a:rPr lang="es-MX" dirty="0">
                <a:latin typeface="Arial" panose="020B0604020202020204" pitchFamily="34" charset="0"/>
              </a:rPr>
              <a:t>aplicar cuando esté lloviendo.</a:t>
            </a:r>
            <a:endParaRPr lang="es-MX" dirty="0">
              <a:effectLst/>
              <a:latin typeface="Arial" panose="020B0604020202020204" pitchFamily="34" charset="0"/>
            </a:endParaRPr>
          </a:p>
        </p:txBody>
      </p:sp>
      <p:sp>
        <p:nvSpPr>
          <p:cNvPr id="11" name="Flowchart: Manual Input 33"/>
          <p:cNvSpPr/>
          <p:nvPr/>
        </p:nvSpPr>
        <p:spPr>
          <a:xfrm>
            <a:off x="0" y="6349285"/>
            <a:ext cx="9144000" cy="50871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4"/>
              <a:gd name="connsiteY0" fmla="*/ 15768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0 w 10014"/>
              <a:gd name="connsiteY4" fmla="*/ 15768 h 23768"/>
              <a:gd name="connsiteX0" fmla="*/ 0 w 10014"/>
              <a:gd name="connsiteY0" fmla="*/ 15768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0 w 10014"/>
              <a:gd name="connsiteY4" fmla="*/ 15768 h 23768"/>
              <a:gd name="connsiteX0" fmla="*/ 0 w 10014"/>
              <a:gd name="connsiteY0" fmla="*/ 15768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0 w 10014"/>
              <a:gd name="connsiteY4" fmla="*/ 15768 h 23768"/>
              <a:gd name="connsiteX0" fmla="*/ 41 w 10014"/>
              <a:gd name="connsiteY0" fmla="*/ 22435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41 w 10014"/>
              <a:gd name="connsiteY4" fmla="*/ 22435 h 23768"/>
              <a:gd name="connsiteX0" fmla="*/ 41 w 10014"/>
              <a:gd name="connsiteY0" fmla="*/ 22435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41 w 10014"/>
              <a:gd name="connsiteY4" fmla="*/ 22435 h 23768"/>
              <a:gd name="connsiteX0" fmla="*/ 41 w 10014"/>
              <a:gd name="connsiteY0" fmla="*/ 22435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41 w 10014"/>
              <a:gd name="connsiteY4" fmla="*/ 22435 h 23768"/>
              <a:gd name="connsiteX0" fmla="*/ 41 w 10000"/>
              <a:gd name="connsiteY0" fmla="*/ 18667 h 20000"/>
              <a:gd name="connsiteX1" fmla="*/ 9946 w 10000"/>
              <a:gd name="connsiteY1" fmla="*/ 0 h 20000"/>
              <a:gd name="connsiteX2" fmla="*/ 10000 w 10000"/>
              <a:gd name="connsiteY2" fmla="*/ 20000 h 20000"/>
              <a:gd name="connsiteX3" fmla="*/ 0 w 10000"/>
              <a:gd name="connsiteY3" fmla="*/ 20000 h 20000"/>
              <a:gd name="connsiteX4" fmla="*/ 41 w 10000"/>
              <a:gd name="connsiteY4" fmla="*/ 18667 h 20000"/>
              <a:gd name="connsiteX0" fmla="*/ 41 w 10001"/>
              <a:gd name="connsiteY0" fmla="*/ 16348 h 17681"/>
              <a:gd name="connsiteX1" fmla="*/ 10000 w 10001"/>
              <a:gd name="connsiteY1" fmla="*/ 0 h 17681"/>
              <a:gd name="connsiteX2" fmla="*/ 10000 w 10001"/>
              <a:gd name="connsiteY2" fmla="*/ 17681 h 17681"/>
              <a:gd name="connsiteX3" fmla="*/ 0 w 10001"/>
              <a:gd name="connsiteY3" fmla="*/ 17681 h 17681"/>
              <a:gd name="connsiteX4" fmla="*/ 41 w 10001"/>
              <a:gd name="connsiteY4" fmla="*/ 16348 h 17681"/>
              <a:gd name="connsiteX0" fmla="*/ 41 w 10001"/>
              <a:gd name="connsiteY0" fmla="*/ 16357 h 17690"/>
              <a:gd name="connsiteX1" fmla="*/ 4932 w 10001"/>
              <a:gd name="connsiteY1" fmla="*/ 12038 h 17690"/>
              <a:gd name="connsiteX2" fmla="*/ 10000 w 10001"/>
              <a:gd name="connsiteY2" fmla="*/ 9 h 17690"/>
              <a:gd name="connsiteX3" fmla="*/ 10000 w 10001"/>
              <a:gd name="connsiteY3" fmla="*/ 17690 h 17690"/>
              <a:gd name="connsiteX4" fmla="*/ 0 w 10001"/>
              <a:gd name="connsiteY4" fmla="*/ 17690 h 17690"/>
              <a:gd name="connsiteX5" fmla="*/ 41 w 10001"/>
              <a:gd name="connsiteY5" fmla="*/ 16357 h 17690"/>
              <a:gd name="connsiteX0" fmla="*/ 41 w 10001"/>
              <a:gd name="connsiteY0" fmla="*/ 16357 h 17690"/>
              <a:gd name="connsiteX1" fmla="*/ 5217 w 10001"/>
              <a:gd name="connsiteY1" fmla="*/ 13777 h 17690"/>
              <a:gd name="connsiteX2" fmla="*/ 10000 w 10001"/>
              <a:gd name="connsiteY2" fmla="*/ 9 h 17690"/>
              <a:gd name="connsiteX3" fmla="*/ 10000 w 10001"/>
              <a:gd name="connsiteY3" fmla="*/ 17690 h 17690"/>
              <a:gd name="connsiteX4" fmla="*/ 0 w 10001"/>
              <a:gd name="connsiteY4" fmla="*/ 17690 h 17690"/>
              <a:gd name="connsiteX5" fmla="*/ 41 w 10001"/>
              <a:gd name="connsiteY5" fmla="*/ 16357 h 17690"/>
              <a:gd name="connsiteX0" fmla="*/ 2 w 10030"/>
              <a:gd name="connsiteY0" fmla="*/ 15198 h 17690"/>
              <a:gd name="connsiteX1" fmla="*/ 5246 w 10030"/>
              <a:gd name="connsiteY1" fmla="*/ 13777 h 17690"/>
              <a:gd name="connsiteX2" fmla="*/ 10029 w 10030"/>
              <a:gd name="connsiteY2" fmla="*/ 9 h 17690"/>
              <a:gd name="connsiteX3" fmla="*/ 10029 w 10030"/>
              <a:gd name="connsiteY3" fmla="*/ 17690 h 17690"/>
              <a:gd name="connsiteX4" fmla="*/ 29 w 10030"/>
              <a:gd name="connsiteY4" fmla="*/ 17690 h 17690"/>
              <a:gd name="connsiteX5" fmla="*/ 2 w 10030"/>
              <a:gd name="connsiteY5" fmla="*/ 15198 h 17690"/>
              <a:gd name="connsiteX0" fmla="*/ 2 w 10056"/>
              <a:gd name="connsiteY0" fmla="*/ 8831 h 11323"/>
              <a:gd name="connsiteX1" fmla="*/ 5246 w 10056"/>
              <a:gd name="connsiteY1" fmla="*/ 7410 h 11323"/>
              <a:gd name="connsiteX2" fmla="*/ 10056 w 10056"/>
              <a:gd name="connsiteY2" fmla="*/ 19 h 11323"/>
              <a:gd name="connsiteX3" fmla="*/ 10029 w 10056"/>
              <a:gd name="connsiteY3" fmla="*/ 11323 h 11323"/>
              <a:gd name="connsiteX4" fmla="*/ 29 w 10056"/>
              <a:gd name="connsiteY4" fmla="*/ 11323 h 11323"/>
              <a:gd name="connsiteX5" fmla="*/ 2 w 10056"/>
              <a:gd name="connsiteY5" fmla="*/ 8831 h 11323"/>
              <a:gd name="connsiteX0" fmla="*/ 2 w 10042"/>
              <a:gd name="connsiteY0" fmla="*/ 8687 h 11179"/>
              <a:gd name="connsiteX1" fmla="*/ 5246 w 10042"/>
              <a:gd name="connsiteY1" fmla="*/ 7266 h 11179"/>
              <a:gd name="connsiteX2" fmla="*/ 10042 w 10042"/>
              <a:gd name="connsiteY2" fmla="*/ 20 h 11179"/>
              <a:gd name="connsiteX3" fmla="*/ 10029 w 10042"/>
              <a:gd name="connsiteY3" fmla="*/ 11179 h 11179"/>
              <a:gd name="connsiteX4" fmla="*/ 29 w 10042"/>
              <a:gd name="connsiteY4" fmla="*/ 11179 h 11179"/>
              <a:gd name="connsiteX5" fmla="*/ 2 w 10042"/>
              <a:gd name="connsiteY5" fmla="*/ 8687 h 11179"/>
              <a:gd name="connsiteX0" fmla="*/ 2 w 10030"/>
              <a:gd name="connsiteY0" fmla="*/ 8830 h 11322"/>
              <a:gd name="connsiteX1" fmla="*/ 5246 w 10030"/>
              <a:gd name="connsiteY1" fmla="*/ 7409 h 11322"/>
              <a:gd name="connsiteX2" fmla="*/ 10028 w 10030"/>
              <a:gd name="connsiteY2" fmla="*/ 18 h 11322"/>
              <a:gd name="connsiteX3" fmla="*/ 10029 w 10030"/>
              <a:gd name="connsiteY3" fmla="*/ 11322 h 11322"/>
              <a:gd name="connsiteX4" fmla="*/ 29 w 10030"/>
              <a:gd name="connsiteY4" fmla="*/ 11322 h 11322"/>
              <a:gd name="connsiteX5" fmla="*/ 2 w 10030"/>
              <a:gd name="connsiteY5" fmla="*/ 8830 h 11322"/>
              <a:gd name="connsiteX0" fmla="*/ 7 w 10001"/>
              <a:gd name="connsiteY0" fmla="*/ 8155 h 11322"/>
              <a:gd name="connsiteX1" fmla="*/ 5217 w 10001"/>
              <a:gd name="connsiteY1" fmla="*/ 7409 h 11322"/>
              <a:gd name="connsiteX2" fmla="*/ 9999 w 10001"/>
              <a:gd name="connsiteY2" fmla="*/ 18 h 11322"/>
              <a:gd name="connsiteX3" fmla="*/ 10000 w 10001"/>
              <a:gd name="connsiteY3" fmla="*/ 11322 h 11322"/>
              <a:gd name="connsiteX4" fmla="*/ 0 w 10001"/>
              <a:gd name="connsiteY4" fmla="*/ 11322 h 11322"/>
              <a:gd name="connsiteX5" fmla="*/ 7 w 10001"/>
              <a:gd name="connsiteY5" fmla="*/ 8155 h 11322"/>
              <a:gd name="connsiteX0" fmla="*/ 7 w 10001"/>
              <a:gd name="connsiteY0" fmla="*/ 8152 h 11319"/>
              <a:gd name="connsiteX1" fmla="*/ 2958 w 10001"/>
              <a:gd name="connsiteY1" fmla="*/ 7266 h 11319"/>
              <a:gd name="connsiteX2" fmla="*/ 5217 w 10001"/>
              <a:gd name="connsiteY2" fmla="*/ 7406 h 11319"/>
              <a:gd name="connsiteX3" fmla="*/ 9999 w 10001"/>
              <a:gd name="connsiteY3" fmla="*/ 15 h 11319"/>
              <a:gd name="connsiteX4" fmla="*/ 10000 w 10001"/>
              <a:gd name="connsiteY4" fmla="*/ 11319 h 11319"/>
              <a:gd name="connsiteX5" fmla="*/ 0 w 10001"/>
              <a:gd name="connsiteY5" fmla="*/ 11319 h 11319"/>
              <a:gd name="connsiteX6" fmla="*/ 7 w 10001"/>
              <a:gd name="connsiteY6" fmla="*/ 8152 h 11319"/>
              <a:gd name="connsiteX0" fmla="*/ 7 w 10001"/>
              <a:gd name="connsiteY0" fmla="*/ 7140 h 11319"/>
              <a:gd name="connsiteX1" fmla="*/ 2958 w 10001"/>
              <a:gd name="connsiteY1" fmla="*/ 7266 h 11319"/>
              <a:gd name="connsiteX2" fmla="*/ 5217 w 10001"/>
              <a:gd name="connsiteY2" fmla="*/ 7406 h 11319"/>
              <a:gd name="connsiteX3" fmla="*/ 9999 w 10001"/>
              <a:gd name="connsiteY3" fmla="*/ 15 h 11319"/>
              <a:gd name="connsiteX4" fmla="*/ 10000 w 10001"/>
              <a:gd name="connsiteY4" fmla="*/ 11319 h 11319"/>
              <a:gd name="connsiteX5" fmla="*/ 0 w 10001"/>
              <a:gd name="connsiteY5" fmla="*/ 11319 h 11319"/>
              <a:gd name="connsiteX6" fmla="*/ 7 w 10001"/>
              <a:gd name="connsiteY6" fmla="*/ 7140 h 11319"/>
              <a:gd name="connsiteX0" fmla="*/ 7 w 10001"/>
              <a:gd name="connsiteY0" fmla="*/ 7145 h 11324"/>
              <a:gd name="connsiteX1" fmla="*/ 2958 w 10001"/>
              <a:gd name="connsiteY1" fmla="*/ 7271 h 11324"/>
              <a:gd name="connsiteX2" fmla="*/ 6407 w 10001"/>
              <a:gd name="connsiteY2" fmla="*/ 5725 h 11324"/>
              <a:gd name="connsiteX3" fmla="*/ 9999 w 10001"/>
              <a:gd name="connsiteY3" fmla="*/ 20 h 11324"/>
              <a:gd name="connsiteX4" fmla="*/ 10000 w 10001"/>
              <a:gd name="connsiteY4" fmla="*/ 11324 h 11324"/>
              <a:gd name="connsiteX5" fmla="*/ 0 w 10001"/>
              <a:gd name="connsiteY5" fmla="*/ 11324 h 11324"/>
              <a:gd name="connsiteX6" fmla="*/ 7 w 10001"/>
              <a:gd name="connsiteY6" fmla="*/ 7145 h 11324"/>
              <a:gd name="connsiteX0" fmla="*/ 7 w 10000"/>
              <a:gd name="connsiteY0" fmla="*/ 5604 h 9783"/>
              <a:gd name="connsiteX1" fmla="*/ 2958 w 10000"/>
              <a:gd name="connsiteY1" fmla="*/ 5730 h 9783"/>
              <a:gd name="connsiteX2" fmla="*/ 6407 w 10000"/>
              <a:gd name="connsiteY2" fmla="*/ 4184 h 9783"/>
              <a:gd name="connsiteX3" fmla="*/ 9988 w 10000"/>
              <a:gd name="connsiteY3" fmla="*/ 30 h 9783"/>
              <a:gd name="connsiteX4" fmla="*/ 10000 w 10000"/>
              <a:gd name="connsiteY4" fmla="*/ 9783 h 9783"/>
              <a:gd name="connsiteX5" fmla="*/ 0 w 10000"/>
              <a:gd name="connsiteY5" fmla="*/ 9783 h 9783"/>
              <a:gd name="connsiteX6" fmla="*/ 7 w 10000"/>
              <a:gd name="connsiteY6" fmla="*/ 5604 h 9783"/>
              <a:gd name="connsiteX0" fmla="*/ 7 w 10000"/>
              <a:gd name="connsiteY0" fmla="*/ 5697 h 9969"/>
              <a:gd name="connsiteX1" fmla="*/ 2958 w 10000"/>
              <a:gd name="connsiteY1" fmla="*/ 5826 h 9969"/>
              <a:gd name="connsiteX2" fmla="*/ 6407 w 10000"/>
              <a:gd name="connsiteY2" fmla="*/ 4246 h 9969"/>
              <a:gd name="connsiteX3" fmla="*/ 9988 w 10000"/>
              <a:gd name="connsiteY3" fmla="*/ 0 h 9969"/>
              <a:gd name="connsiteX4" fmla="*/ 10000 w 10000"/>
              <a:gd name="connsiteY4" fmla="*/ 9969 h 9969"/>
              <a:gd name="connsiteX5" fmla="*/ 0 w 10000"/>
              <a:gd name="connsiteY5" fmla="*/ 9969 h 9969"/>
              <a:gd name="connsiteX6" fmla="*/ 7 w 10000"/>
              <a:gd name="connsiteY6" fmla="*/ 5697 h 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9969">
                <a:moveTo>
                  <a:pt x="7" y="5697"/>
                </a:moveTo>
                <a:cubicBezTo>
                  <a:pt x="640" y="5225"/>
                  <a:pt x="2090" y="5953"/>
                  <a:pt x="2958" y="5826"/>
                </a:cubicBezTo>
                <a:cubicBezTo>
                  <a:pt x="3826" y="5699"/>
                  <a:pt x="5374" y="5699"/>
                  <a:pt x="6407" y="4246"/>
                </a:cubicBezTo>
                <a:cubicBezTo>
                  <a:pt x="7440" y="2792"/>
                  <a:pt x="9168" y="2112"/>
                  <a:pt x="9988" y="0"/>
                </a:cubicBezTo>
                <a:cubicBezTo>
                  <a:pt x="9983" y="8098"/>
                  <a:pt x="10005" y="1870"/>
                  <a:pt x="10000" y="9969"/>
                </a:cubicBezTo>
                <a:lnTo>
                  <a:pt x="0" y="9969"/>
                </a:lnTo>
                <a:cubicBezTo>
                  <a:pt x="14" y="9515"/>
                  <a:pt x="-7" y="6151"/>
                  <a:pt x="7" y="569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Picture 2" descr="http://www.impac.com.mx/_img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388" y="6192084"/>
            <a:ext cx="785611" cy="74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701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291" y="403614"/>
            <a:ext cx="35159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Arial" panose="020B0604020202020204" pitchFamily="34" charset="0"/>
              </a:rPr>
              <a:t>Puntos críticos en una </a:t>
            </a:r>
            <a:r>
              <a:rPr lang="es-MX" dirty="0" smtClean="0">
                <a:latin typeface="Arial" panose="020B0604020202020204" pitchFamily="34" charset="0"/>
              </a:rPr>
              <a:t>Azotea</a:t>
            </a:r>
          </a:p>
          <a:p>
            <a:endParaRPr lang="es-MX" dirty="0">
              <a:latin typeface="Arial" panose="020B0604020202020204" pitchFamily="34" charset="0"/>
            </a:endParaRPr>
          </a:p>
          <a:p>
            <a:r>
              <a:rPr lang="es-MX" dirty="0" smtClean="0">
                <a:latin typeface="Times New Roman" panose="02020603050405020304" pitchFamily="18" charset="0"/>
              </a:rPr>
              <a:t>•</a:t>
            </a:r>
            <a:r>
              <a:rPr lang="es-MX" dirty="0" smtClean="0">
                <a:latin typeface="Arial" panose="020B0604020202020204" pitchFamily="34" charset="0"/>
              </a:rPr>
              <a:t>Grietas </a:t>
            </a:r>
            <a:endParaRPr lang="es-MX" dirty="0">
              <a:latin typeface="Arial" panose="020B0604020202020204" pitchFamily="34" charset="0"/>
            </a:endParaRPr>
          </a:p>
          <a:p>
            <a:r>
              <a:rPr lang="es-MX" dirty="0" smtClean="0">
                <a:latin typeface="Times New Roman" panose="02020603050405020304" pitchFamily="18" charset="0"/>
              </a:rPr>
              <a:t>•</a:t>
            </a:r>
            <a:r>
              <a:rPr lang="es-MX" dirty="0" smtClean="0">
                <a:latin typeface="Arial" panose="020B0604020202020204" pitchFamily="34" charset="0"/>
              </a:rPr>
              <a:t>Chaflanes </a:t>
            </a:r>
            <a:endParaRPr lang="es-MX" dirty="0">
              <a:latin typeface="Arial" panose="020B0604020202020204" pitchFamily="34" charset="0"/>
            </a:endParaRPr>
          </a:p>
          <a:p>
            <a:r>
              <a:rPr lang="es-MX" dirty="0" smtClean="0">
                <a:latin typeface="Times New Roman" panose="02020603050405020304" pitchFamily="18" charset="0"/>
              </a:rPr>
              <a:t>•</a:t>
            </a:r>
            <a:r>
              <a:rPr lang="es-MX" dirty="0" smtClean="0">
                <a:latin typeface="Arial" panose="020B0604020202020204" pitchFamily="34" charset="0"/>
              </a:rPr>
              <a:t>Repisones </a:t>
            </a:r>
            <a:endParaRPr lang="es-MX" dirty="0">
              <a:latin typeface="Arial" panose="020B0604020202020204" pitchFamily="34" charset="0"/>
            </a:endParaRPr>
          </a:p>
          <a:p>
            <a:r>
              <a:rPr lang="es-MX" dirty="0" smtClean="0">
                <a:latin typeface="Times New Roman" panose="02020603050405020304" pitchFamily="18" charset="0"/>
              </a:rPr>
              <a:t>•</a:t>
            </a:r>
            <a:r>
              <a:rPr lang="es-MX" dirty="0" smtClean="0">
                <a:latin typeface="Arial" panose="020B0604020202020204" pitchFamily="34" charset="0"/>
              </a:rPr>
              <a:t>Pretiles </a:t>
            </a:r>
            <a:endParaRPr lang="es-MX" dirty="0">
              <a:latin typeface="Arial" panose="020B0604020202020204" pitchFamily="34" charset="0"/>
            </a:endParaRPr>
          </a:p>
          <a:p>
            <a:r>
              <a:rPr lang="es-MX" dirty="0" smtClean="0">
                <a:latin typeface="Times New Roman" panose="02020603050405020304" pitchFamily="18" charset="0"/>
              </a:rPr>
              <a:t>•</a:t>
            </a:r>
            <a:r>
              <a:rPr lang="es-MX" dirty="0" smtClean="0">
                <a:latin typeface="Arial" panose="020B0604020202020204" pitchFamily="34" charset="0"/>
              </a:rPr>
              <a:t>Domos </a:t>
            </a:r>
            <a:endParaRPr lang="es-MX" dirty="0">
              <a:latin typeface="Arial" panose="020B0604020202020204" pitchFamily="34" charset="0"/>
            </a:endParaRPr>
          </a:p>
          <a:p>
            <a:r>
              <a:rPr lang="es-MX" dirty="0" smtClean="0">
                <a:latin typeface="Times New Roman" panose="02020603050405020304" pitchFamily="18" charset="0"/>
              </a:rPr>
              <a:t>•</a:t>
            </a:r>
            <a:r>
              <a:rPr lang="es-MX" dirty="0" smtClean="0">
                <a:latin typeface="Arial" panose="020B0604020202020204" pitchFamily="34" charset="0"/>
              </a:rPr>
              <a:t>Bases </a:t>
            </a:r>
            <a:r>
              <a:rPr lang="es-MX" dirty="0">
                <a:latin typeface="Arial" panose="020B0604020202020204" pitchFamily="34" charset="0"/>
              </a:rPr>
              <a:t>de domos </a:t>
            </a:r>
          </a:p>
          <a:p>
            <a:r>
              <a:rPr lang="es-MX" dirty="0" smtClean="0">
                <a:latin typeface="Times New Roman" panose="02020603050405020304" pitchFamily="18" charset="0"/>
              </a:rPr>
              <a:t>•</a:t>
            </a:r>
            <a:r>
              <a:rPr lang="es-MX" dirty="0" smtClean="0">
                <a:latin typeface="Arial" panose="020B0604020202020204" pitchFamily="34" charset="0"/>
              </a:rPr>
              <a:t>Bases </a:t>
            </a:r>
            <a:r>
              <a:rPr lang="es-MX" dirty="0">
                <a:latin typeface="Arial" panose="020B0604020202020204" pitchFamily="34" charset="0"/>
              </a:rPr>
              <a:t>de tinacos </a:t>
            </a:r>
          </a:p>
          <a:p>
            <a:r>
              <a:rPr lang="es-MX" dirty="0" smtClean="0">
                <a:latin typeface="Times New Roman" panose="02020603050405020304" pitchFamily="18" charset="0"/>
              </a:rPr>
              <a:t>•</a:t>
            </a:r>
            <a:r>
              <a:rPr lang="es-MX" dirty="0" smtClean="0">
                <a:latin typeface="Arial" panose="020B0604020202020204" pitchFamily="34" charset="0"/>
              </a:rPr>
              <a:t>Tuberías </a:t>
            </a:r>
            <a:endParaRPr lang="es-MX" dirty="0">
              <a:latin typeface="Arial" panose="020B0604020202020204" pitchFamily="34" charset="0"/>
            </a:endParaRPr>
          </a:p>
          <a:p>
            <a:r>
              <a:rPr lang="es-MX" dirty="0" smtClean="0">
                <a:latin typeface="Times New Roman" panose="02020603050405020304" pitchFamily="18" charset="0"/>
              </a:rPr>
              <a:t>•</a:t>
            </a:r>
            <a:r>
              <a:rPr lang="es-MX" dirty="0" smtClean="0">
                <a:latin typeface="Arial" panose="020B0604020202020204" pitchFamily="34" charset="0"/>
              </a:rPr>
              <a:t>Juntas </a:t>
            </a:r>
            <a:r>
              <a:rPr lang="es-MX" dirty="0">
                <a:latin typeface="Arial" panose="020B0604020202020204" pitchFamily="34" charset="0"/>
              </a:rPr>
              <a:t>constructivas</a:t>
            </a:r>
            <a:endParaRPr lang="es-MX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Flowchart: Manual Input 33"/>
          <p:cNvSpPr/>
          <p:nvPr/>
        </p:nvSpPr>
        <p:spPr>
          <a:xfrm>
            <a:off x="0" y="6349285"/>
            <a:ext cx="9144000" cy="50871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4"/>
              <a:gd name="connsiteY0" fmla="*/ 15768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0 w 10014"/>
              <a:gd name="connsiteY4" fmla="*/ 15768 h 23768"/>
              <a:gd name="connsiteX0" fmla="*/ 0 w 10014"/>
              <a:gd name="connsiteY0" fmla="*/ 15768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0 w 10014"/>
              <a:gd name="connsiteY4" fmla="*/ 15768 h 23768"/>
              <a:gd name="connsiteX0" fmla="*/ 0 w 10014"/>
              <a:gd name="connsiteY0" fmla="*/ 15768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0 w 10014"/>
              <a:gd name="connsiteY4" fmla="*/ 15768 h 23768"/>
              <a:gd name="connsiteX0" fmla="*/ 41 w 10014"/>
              <a:gd name="connsiteY0" fmla="*/ 22435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41 w 10014"/>
              <a:gd name="connsiteY4" fmla="*/ 22435 h 23768"/>
              <a:gd name="connsiteX0" fmla="*/ 41 w 10014"/>
              <a:gd name="connsiteY0" fmla="*/ 22435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41 w 10014"/>
              <a:gd name="connsiteY4" fmla="*/ 22435 h 23768"/>
              <a:gd name="connsiteX0" fmla="*/ 41 w 10014"/>
              <a:gd name="connsiteY0" fmla="*/ 22435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41 w 10014"/>
              <a:gd name="connsiteY4" fmla="*/ 22435 h 23768"/>
              <a:gd name="connsiteX0" fmla="*/ 41 w 10000"/>
              <a:gd name="connsiteY0" fmla="*/ 18667 h 20000"/>
              <a:gd name="connsiteX1" fmla="*/ 9946 w 10000"/>
              <a:gd name="connsiteY1" fmla="*/ 0 h 20000"/>
              <a:gd name="connsiteX2" fmla="*/ 10000 w 10000"/>
              <a:gd name="connsiteY2" fmla="*/ 20000 h 20000"/>
              <a:gd name="connsiteX3" fmla="*/ 0 w 10000"/>
              <a:gd name="connsiteY3" fmla="*/ 20000 h 20000"/>
              <a:gd name="connsiteX4" fmla="*/ 41 w 10000"/>
              <a:gd name="connsiteY4" fmla="*/ 18667 h 20000"/>
              <a:gd name="connsiteX0" fmla="*/ 41 w 10001"/>
              <a:gd name="connsiteY0" fmla="*/ 16348 h 17681"/>
              <a:gd name="connsiteX1" fmla="*/ 10000 w 10001"/>
              <a:gd name="connsiteY1" fmla="*/ 0 h 17681"/>
              <a:gd name="connsiteX2" fmla="*/ 10000 w 10001"/>
              <a:gd name="connsiteY2" fmla="*/ 17681 h 17681"/>
              <a:gd name="connsiteX3" fmla="*/ 0 w 10001"/>
              <a:gd name="connsiteY3" fmla="*/ 17681 h 17681"/>
              <a:gd name="connsiteX4" fmla="*/ 41 w 10001"/>
              <a:gd name="connsiteY4" fmla="*/ 16348 h 17681"/>
              <a:gd name="connsiteX0" fmla="*/ 41 w 10001"/>
              <a:gd name="connsiteY0" fmla="*/ 16357 h 17690"/>
              <a:gd name="connsiteX1" fmla="*/ 4932 w 10001"/>
              <a:gd name="connsiteY1" fmla="*/ 12038 h 17690"/>
              <a:gd name="connsiteX2" fmla="*/ 10000 w 10001"/>
              <a:gd name="connsiteY2" fmla="*/ 9 h 17690"/>
              <a:gd name="connsiteX3" fmla="*/ 10000 w 10001"/>
              <a:gd name="connsiteY3" fmla="*/ 17690 h 17690"/>
              <a:gd name="connsiteX4" fmla="*/ 0 w 10001"/>
              <a:gd name="connsiteY4" fmla="*/ 17690 h 17690"/>
              <a:gd name="connsiteX5" fmla="*/ 41 w 10001"/>
              <a:gd name="connsiteY5" fmla="*/ 16357 h 17690"/>
              <a:gd name="connsiteX0" fmla="*/ 41 w 10001"/>
              <a:gd name="connsiteY0" fmla="*/ 16357 h 17690"/>
              <a:gd name="connsiteX1" fmla="*/ 5217 w 10001"/>
              <a:gd name="connsiteY1" fmla="*/ 13777 h 17690"/>
              <a:gd name="connsiteX2" fmla="*/ 10000 w 10001"/>
              <a:gd name="connsiteY2" fmla="*/ 9 h 17690"/>
              <a:gd name="connsiteX3" fmla="*/ 10000 w 10001"/>
              <a:gd name="connsiteY3" fmla="*/ 17690 h 17690"/>
              <a:gd name="connsiteX4" fmla="*/ 0 w 10001"/>
              <a:gd name="connsiteY4" fmla="*/ 17690 h 17690"/>
              <a:gd name="connsiteX5" fmla="*/ 41 w 10001"/>
              <a:gd name="connsiteY5" fmla="*/ 16357 h 17690"/>
              <a:gd name="connsiteX0" fmla="*/ 2 w 10030"/>
              <a:gd name="connsiteY0" fmla="*/ 15198 h 17690"/>
              <a:gd name="connsiteX1" fmla="*/ 5246 w 10030"/>
              <a:gd name="connsiteY1" fmla="*/ 13777 h 17690"/>
              <a:gd name="connsiteX2" fmla="*/ 10029 w 10030"/>
              <a:gd name="connsiteY2" fmla="*/ 9 h 17690"/>
              <a:gd name="connsiteX3" fmla="*/ 10029 w 10030"/>
              <a:gd name="connsiteY3" fmla="*/ 17690 h 17690"/>
              <a:gd name="connsiteX4" fmla="*/ 29 w 10030"/>
              <a:gd name="connsiteY4" fmla="*/ 17690 h 17690"/>
              <a:gd name="connsiteX5" fmla="*/ 2 w 10030"/>
              <a:gd name="connsiteY5" fmla="*/ 15198 h 17690"/>
              <a:gd name="connsiteX0" fmla="*/ 2 w 10056"/>
              <a:gd name="connsiteY0" fmla="*/ 8831 h 11323"/>
              <a:gd name="connsiteX1" fmla="*/ 5246 w 10056"/>
              <a:gd name="connsiteY1" fmla="*/ 7410 h 11323"/>
              <a:gd name="connsiteX2" fmla="*/ 10056 w 10056"/>
              <a:gd name="connsiteY2" fmla="*/ 19 h 11323"/>
              <a:gd name="connsiteX3" fmla="*/ 10029 w 10056"/>
              <a:gd name="connsiteY3" fmla="*/ 11323 h 11323"/>
              <a:gd name="connsiteX4" fmla="*/ 29 w 10056"/>
              <a:gd name="connsiteY4" fmla="*/ 11323 h 11323"/>
              <a:gd name="connsiteX5" fmla="*/ 2 w 10056"/>
              <a:gd name="connsiteY5" fmla="*/ 8831 h 11323"/>
              <a:gd name="connsiteX0" fmla="*/ 2 w 10042"/>
              <a:gd name="connsiteY0" fmla="*/ 8687 h 11179"/>
              <a:gd name="connsiteX1" fmla="*/ 5246 w 10042"/>
              <a:gd name="connsiteY1" fmla="*/ 7266 h 11179"/>
              <a:gd name="connsiteX2" fmla="*/ 10042 w 10042"/>
              <a:gd name="connsiteY2" fmla="*/ 20 h 11179"/>
              <a:gd name="connsiteX3" fmla="*/ 10029 w 10042"/>
              <a:gd name="connsiteY3" fmla="*/ 11179 h 11179"/>
              <a:gd name="connsiteX4" fmla="*/ 29 w 10042"/>
              <a:gd name="connsiteY4" fmla="*/ 11179 h 11179"/>
              <a:gd name="connsiteX5" fmla="*/ 2 w 10042"/>
              <a:gd name="connsiteY5" fmla="*/ 8687 h 11179"/>
              <a:gd name="connsiteX0" fmla="*/ 2 w 10030"/>
              <a:gd name="connsiteY0" fmla="*/ 8830 h 11322"/>
              <a:gd name="connsiteX1" fmla="*/ 5246 w 10030"/>
              <a:gd name="connsiteY1" fmla="*/ 7409 h 11322"/>
              <a:gd name="connsiteX2" fmla="*/ 10028 w 10030"/>
              <a:gd name="connsiteY2" fmla="*/ 18 h 11322"/>
              <a:gd name="connsiteX3" fmla="*/ 10029 w 10030"/>
              <a:gd name="connsiteY3" fmla="*/ 11322 h 11322"/>
              <a:gd name="connsiteX4" fmla="*/ 29 w 10030"/>
              <a:gd name="connsiteY4" fmla="*/ 11322 h 11322"/>
              <a:gd name="connsiteX5" fmla="*/ 2 w 10030"/>
              <a:gd name="connsiteY5" fmla="*/ 8830 h 11322"/>
              <a:gd name="connsiteX0" fmla="*/ 7 w 10001"/>
              <a:gd name="connsiteY0" fmla="*/ 8155 h 11322"/>
              <a:gd name="connsiteX1" fmla="*/ 5217 w 10001"/>
              <a:gd name="connsiteY1" fmla="*/ 7409 h 11322"/>
              <a:gd name="connsiteX2" fmla="*/ 9999 w 10001"/>
              <a:gd name="connsiteY2" fmla="*/ 18 h 11322"/>
              <a:gd name="connsiteX3" fmla="*/ 10000 w 10001"/>
              <a:gd name="connsiteY3" fmla="*/ 11322 h 11322"/>
              <a:gd name="connsiteX4" fmla="*/ 0 w 10001"/>
              <a:gd name="connsiteY4" fmla="*/ 11322 h 11322"/>
              <a:gd name="connsiteX5" fmla="*/ 7 w 10001"/>
              <a:gd name="connsiteY5" fmla="*/ 8155 h 11322"/>
              <a:gd name="connsiteX0" fmla="*/ 7 w 10001"/>
              <a:gd name="connsiteY0" fmla="*/ 8152 h 11319"/>
              <a:gd name="connsiteX1" fmla="*/ 2958 w 10001"/>
              <a:gd name="connsiteY1" fmla="*/ 7266 h 11319"/>
              <a:gd name="connsiteX2" fmla="*/ 5217 w 10001"/>
              <a:gd name="connsiteY2" fmla="*/ 7406 h 11319"/>
              <a:gd name="connsiteX3" fmla="*/ 9999 w 10001"/>
              <a:gd name="connsiteY3" fmla="*/ 15 h 11319"/>
              <a:gd name="connsiteX4" fmla="*/ 10000 w 10001"/>
              <a:gd name="connsiteY4" fmla="*/ 11319 h 11319"/>
              <a:gd name="connsiteX5" fmla="*/ 0 w 10001"/>
              <a:gd name="connsiteY5" fmla="*/ 11319 h 11319"/>
              <a:gd name="connsiteX6" fmla="*/ 7 w 10001"/>
              <a:gd name="connsiteY6" fmla="*/ 8152 h 11319"/>
              <a:gd name="connsiteX0" fmla="*/ 7 w 10001"/>
              <a:gd name="connsiteY0" fmla="*/ 7140 h 11319"/>
              <a:gd name="connsiteX1" fmla="*/ 2958 w 10001"/>
              <a:gd name="connsiteY1" fmla="*/ 7266 h 11319"/>
              <a:gd name="connsiteX2" fmla="*/ 5217 w 10001"/>
              <a:gd name="connsiteY2" fmla="*/ 7406 h 11319"/>
              <a:gd name="connsiteX3" fmla="*/ 9999 w 10001"/>
              <a:gd name="connsiteY3" fmla="*/ 15 h 11319"/>
              <a:gd name="connsiteX4" fmla="*/ 10000 w 10001"/>
              <a:gd name="connsiteY4" fmla="*/ 11319 h 11319"/>
              <a:gd name="connsiteX5" fmla="*/ 0 w 10001"/>
              <a:gd name="connsiteY5" fmla="*/ 11319 h 11319"/>
              <a:gd name="connsiteX6" fmla="*/ 7 w 10001"/>
              <a:gd name="connsiteY6" fmla="*/ 7140 h 11319"/>
              <a:gd name="connsiteX0" fmla="*/ 7 w 10001"/>
              <a:gd name="connsiteY0" fmla="*/ 7145 h 11324"/>
              <a:gd name="connsiteX1" fmla="*/ 2958 w 10001"/>
              <a:gd name="connsiteY1" fmla="*/ 7271 h 11324"/>
              <a:gd name="connsiteX2" fmla="*/ 6407 w 10001"/>
              <a:gd name="connsiteY2" fmla="*/ 5725 h 11324"/>
              <a:gd name="connsiteX3" fmla="*/ 9999 w 10001"/>
              <a:gd name="connsiteY3" fmla="*/ 20 h 11324"/>
              <a:gd name="connsiteX4" fmla="*/ 10000 w 10001"/>
              <a:gd name="connsiteY4" fmla="*/ 11324 h 11324"/>
              <a:gd name="connsiteX5" fmla="*/ 0 w 10001"/>
              <a:gd name="connsiteY5" fmla="*/ 11324 h 11324"/>
              <a:gd name="connsiteX6" fmla="*/ 7 w 10001"/>
              <a:gd name="connsiteY6" fmla="*/ 7145 h 11324"/>
              <a:gd name="connsiteX0" fmla="*/ 7 w 10000"/>
              <a:gd name="connsiteY0" fmla="*/ 5604 h 9783"/>
              <a:gd name="connsiteX1" fmla="*/ 2958 w 10000"/>
              <a:gd name="connsiteY1" fmla="*/ 5730 h 9783"/>
              <a:gd name="connsiteX2" fmla="*/ 6407 w 10000"/>
              <a:gd name="connsiteY2" fmla="*/ 4184 h 9783"/>
              <a:gd name="connsiteX3" fmla="*/ 9988 w 10000"/>
              <a:gd name="connsiteY3" fmla="*/ 30 h 9783"/>
              <a:gd name="connsiteX4" fmla="*/ 10000 w 10000"/>
              <a:gd name="connsiteY4" fmla="*/ 9783 h 9783"/>
              <a:gd name="connsiteX5" fmla="*/ 0 w 10000"/>
              <a:gd name="connsiteY5" fmla="*/ 9783 h 9783"/>
              <a:gd name="connsiteX6" fmla="*/ 7 w 10000"/>
              <a:gd name="connsiteY6" fmla="*/ 5604 h 9783"/>
              <a:gd name="connsiteX0" fmla="*/ 7 w 10000"/>
              <a:gd name="connsiteY0" fmla="*/ 5697 h 9969"/>
              <a:gd name="connsiteX1" fmla="*/ 2958 w 10000"/>
              <a:gd name="connsiteY1" fmla="*/ 5826 h 9969"/>
              <a:gd name="connsiteX2" fmla="*/ 6407 w 10000"/>
              <a:gd name="connsiteY2" fmla="*/ 4246 h 9969"/>
              <a:gd name="connsiteX3" fmla="*/ 9988 w 10000"/>
              <a:gd name="connsiteY3" fmla="*/ 0 h 9969"/>
              <a:gd name="connsiteX4" fmla="*/ 10000 w 10000"/>
              <a:gd name="connsiteY4" fmla="*/ 9969 h 9969"/>
              <a:gd name="connsiteX5" fmla="*/ 0 w 10000"/>
              <a:gd name="connsiteY5" fmla="*/ 9969 h 9969"/>
              <a:gd name="connsiteX6" fmla="*/ 7 w 10000"/>
              <a:gd name="connsiteY6" fmla="*/ 5697 h 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9969">
                <a:moveTo>
                  <a:pt x="7" y="5697"/>
                </a:moveTo>
                <a:cubicBezTo>
                  <a:pt x="640" y="5225"/>
                  <a:pt x="2090" y="5953"/>
                  <a:pt x="2958" y="5826"/>
                </a:cubicBezTo>
                <a:cubicBezTo>
                  <a:pt x="3826" y="5699"/>
                  <a:pt x="5374" y="5699"/>
                  <a:pt x="6407" y="4246"/>
                </a:cubicBezTo>
                <a:cubicBezTo>
                  <a:pt x="7440" y="2792"/>
                  <a:pt x="9168" y="2112"/>
                  <a:pt x="9988" y="0"/>
                </a:cubicBezTo>
                <a:cubicBezTo>
                  <a:pt x="9983" y="8098"/>
                  <a:pt x="10005" y="1870"/>
                  <a:pt x="10000" y="9969"/>
                </a:cubicBezTo>
                <a:lnTo>
                  <a:pt x="0" y="9969"/>
                </a:lnTo>
                <a:cubicBezTo>
                  <a:pt x="14" y="9515"/>
                  <a:pt x="-7" y="6151"/>
                  <a:pt x="7" y="569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Picture 2" descr="http://www.impac.com.mx/_img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388" y="6192084"/>
            <a:ext cx="785611" cy="74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882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896" y="292788"/>
            <a:ext cx="841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latin typeface="Arial" panose="020B0604020202020204" pitchFamily="34" charset="0"/>
              </a:rPr>
              <a:t>SISTEMAS </a:t>
            </a:r>
            <a:r>
              <a:rPr lang="es-MX" sz="2000" b="1" dirty="0">
                <a:latin typeface="Arial" panose="020B0604020202020204" pitchFamily="34" charset="0"/>
              </a:rPr>
              <a:t>DE IMPERMEABLIZACION OBSOLETOS Y DE ALTO COSTO A LARGO PLAZO POR SU </a:t>
            </a:r>
            <a:r>
              <a:rPr lang="es-MX" sz="2000" b="1" dirty="0" smtClean="0">
                <a:latin typeface="Arial" panose="020B0604020202020204" pitchFamily="34" charset="0"/>
              </a:rPr>
              <a:t>MANTENIMIENTO</a:t>
            </a:r>
            <a:endParaRPr lang="es-MX" sz="2000" b="1" dirty="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6896" y="1444193"/>
            <a:ext cx="841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 smtClean="0">
                <a:effectLst/>
                <a:latin typeface="Arial" panose="020B0604020202020204" pitchFamily="34" charset="0"/>
              </a:rPr>
              <a:t>Sistema de enladrillado</a:t>
            </a:r>
          </a:p>
          <a:p>
            <a:endParaRPr lang="es-MX" sz="1600" dirty="0">
              <a:latin typeface="Arial" panose="020B0604020202020204" pitchFamily="34" charset="0"/>
            </a:endParaRPr>
          </a:p>
          <a:p>
            <a:endParaRPr lang="es-MX" sz="1600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6896" y="1840396"/>
            <a:ext cx="84163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 smtClean="0">
                <a:effectLst/>
                <a:latin typeface="Arial" panose="020B0604020202020204" pitchFamily="34" charset="0"/>
              </a:rPr>
              <a:t>El enladrillado, esta sujeto a mantener su integridad, en tanto no se fisure, cuando un enladrillado se ha "despegado o fisurado", es materialmente imposible que este vuelva a funcionar adecuadamente, ya que una vez que el agua ha permeado el ladrillo, éste </a:t>
            </a:r>
          </a:p>
          <a:p>
            <a:r>
              <a:rPr lang="es-MX" sz="1600" dirty="0">
                <a:latin typeface="Arial" panose="020B0604020202020204" pitchFamily="34" charset="0"/>
              </a:rPr>
              <a:t>a</a:t>
            </a:r>
            <a:r>
              <a:rPr lang="es-MX" sz="1600" dirty="0" smtClean="0">
                <a:effectLst/>
                <a:latin typeface="Arial" panose="020B0604020202020204" pitchFamily="34" charset="0"/>
              </a:rPr>
              <a:t>ctúa como esponja conteniendo agua.</a:t>
            </a:r>
            <a:endParaRPr lang="es-MX" sz="1600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75973" y="3771175"/>
            <a:ext cx="47233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Recuerda que cada losa es diferente, se recomienda la asistencia de un técnico especializado en impermeabilización para la recomendación del sistema que su losa requiere.</a:t>
            </a:r>
            <a:endParaRPr lang="es-MX" dirty="0"/>
          </a:p>
        </p:txBody>
      </p:sp>
      <p:pic>
        <p:nvPicPr>
          <p:cNvPr id="1026" name="Picture 2" descr="Resultado de imagen para enladrillado de azote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6"/>
          <a:stretch/>
        </p:blipFill>
        <p:spPr bwMode="auto">
          <a:xfrm>
            <a:off x="438909" y="3415309"/>
            <a:ext cx="3167175" cy="243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owchart: Manual Input 33"/>
          <p:cNvSpPr/>
          <p:nvPr/>
        </p:nvSpPr>
        <p:spPr>
          <a:xfrm>
            <a:off x="0" y="6349285"/>
            <a:ext cx="9144000" cy="50871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4"/>
              <a:gd name="connsiteY0" fmla="*/ 15768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0 w 10014"/>
              <a:gd name="connsiteY4" fmla="*/ 15768 h 23768"/>
              <a:gd name="connsiteX0" fmla="*/ 0 w 10014"/>
              <a:gd name="connsiteY0" fmla="*/ 15768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0 w 10014"/>
              <a:gd name="connsiteY4" fmla="*/ 15768 h 23768"/>
              <a:gd name="connsiteX0" fmla="*/ 0 w 10014"/>
              <a:gd name="connsiteY0" fmla="*/ 15768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0 w 10014"/>
              <a:gd name="connsiteY4" fmla="*/ 15768 h 23768"/>
              <a:gd name="connsiteX0" fmla="*/ 41 w 10014"/>
              <a:gd name="connsiteY0" fmla="*/ 22435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41 w 10014"/>
              <a:gd name="connsiteY4" fmla="*/ 22435 h 23768"/>
              <a:gd name="connsiteX0" fmla="*/ 41 w 10014"/>
              <a:gd name="connsiteY0" fmla="*/ 22435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41 w 10014"/>
              <a:gd name="connsiteY4" fmla="*/ 22435 h 23768"/>
              <a:gd name="connsiteX0" fmla="*/ 41 w 10014"/>
              <a:gd name="connsiteY0" fmla="*/ 22435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41 w 10014"/>
              <a:gd name="connsiteY4" fmla="*/ 22435 h 23768"/>
              <a:gd name="connsiteX0" fmla="*/ 41 w 10000"/>
              <a:gd name="connsiteY0" fmla="*/ 18667 h 20000"/>
              <a:gd name="connsiteX1" fmla="*/ 9946 w 10000"/>
              <a:gd name="connsiteY1" fmla="*/ 0 h 20000"/>
              <a:gd name="connsiteX2" fmla="*/ 10000 w 10000"/>
              <a:gd name="connsiteY2" fmla="*/ 20000 h 20000"/>
              <a:gd name="connsiteX3" fmla="*/ 0 w 10000"/>
              <a:gd name="connsiteY3" fmla="*/ 20000 h 20000"/>
              <a:gd name="connsiteX4" fmla="*/ 41 w 10000"/>
              <a:gd name="connsiteY4" fmla="*/ 18667 h 20000"/>
              <a:gd name="connsiteX0" fmla="*/ 41 w 10001"/>
              <a:gd name="connsiteY0" fmla="*/ 16348 h 17681"/>
              <a:gd name="connsiteX1" fmla="*/ 10000 w 10001"/>
              <a:gd name="connsiteY1" fmla="*/ 0 h 17681"/>
              <a:gd name="connsiteX2" fmla="*/ 10000 w 10001"/>
              <a:gd name="connsiteY2" fmla="*/ 17681 h 17681"/>
              <a:gd name="connsiteX3" fmla="*/ 0 w 10001"/>
              <a:gd name="connsiteY3" fmla="*/ 17681 h 17681"/>
              <a:gd name="connsiteX4" fmla="*/ 41 w 10001"/>
              <a:gd name="connsiteY4" fmla="*/ 16348 h 17681"/>
              <a:gd name="connsiteX0" fmla="*/ 41 w 10001"/>
              <a:gd name="connsiteY0" fmla="*/ 16357 h 17690"/>
              <a:gd name="connsiteX1" fmla="*/ 4932 w 10001"/>
              <a:gd name="connsiteY1" fmla="*/ 12038 h 17690"/>
              <a:gd name="connsiteX2" fmla="*/ 10000 w 10001"/>
              <a:gd name="connsiteY2" fmla="*/ 9 h 17690"/>
              <a:gd name="connsiteX3" fmla="*/ 10000 w 10001"/>
              <a:gd name="connsiteY3" fmla="*/ 17690 h 17690"/>
              <a:gd name="connsiteX4" fmla="*/ 0 w 10001"/>
              <a:gd name="connsiteY4" fmla="*/ 17690 h 17690"/>
              <a:gd name="connsiteX5" fmla="*/ 41 w 10001"/>
              <a:gd name="connsiteY5" fmla="*/ 16357 h 17690"/>
              <a:gd name="connsiteX0" fmla="*/ 41 w 10001"/>
              <a:gd name="connsiteY0" fmla="*/ 16357 h 17690"/>
              <a:gd name="connsiteX1" fmla="*/ 5217 w 10001"/>
              <a:gd name="connsiteY1" fmla="*/ 13777 h 17690"/>
              <a:gd name="connsiteX2" fmla="*/ 10000 w 10001"/>
              <a:gd name="connsiteY2" fmla="*/ 9 h 17690"/>
              <a:gd name="connsiteX3" fmla="*/ 10000 w 10001"/>
              <a:gd name="connsiteY3" fmla="*/ 17690 h 17690"/>
              <a:gd name="connsiteX4" fmla="*/ 0 w 10001"/>
              <a:gd name="connsiteY4" fmla="*/ 17690 h 17690"/>
              <a:gd name="connsiteX5" fmla="*/ 41 w 10001"/>
              <a:gd name="connsiteY5" fmla="*/ 16357 h 17690"/>
              <a:gd name="connsiteX0" fmla="*/ 2 w 10030"/>
              <a:gd name="connsiteY0" fmla="*/ 15198 h 17690"/>
              <a:gd name="connsiteX1" fmla="*/ 5246 w 10030"/>
              <a:gd name="connsiteY1" fmla="*/ 13777 h 17690"/>
              <a:gd name="connsiteX2" fmla="*/ 10029 w 10030"/>
              <a:gd name="connsiteY2" fmla="*/ 9 h 17690"/>
              <a:gd name="connsiteX3" fmla="*/ 10029 w 10030"/>
              <a:gd name="connsiteY3" fmla="*/ 17690 h 17690"/>
              <a:gd name="connsiteX4" fmla="*/ 29 w 10030"/>
              <a:gd name="connsiteY4" fmla="*/ 17690 h 17690"/>
              <a:gd name="connsiteX5" fmla="*/ 2 w 10030"/>
              <a:gd name="connsiteY5" fmla="*/ 15198 h 17690"/>
              <a:gd name="connsiteX0" fmla="*/ 2 w 10056"/>
              <a:gd name="connsiteY0" fmla="*/ 8831 h 11323"/>
              <a:gd name="connsiteX1" fmla="*/ 5246 w 10056"/>
              <a:gd name="connsiteY1" fmla="*/ 7410 h 11323"/>
              <a:gd name="connsiteX2" fmla="*/ 10056 w 10056"/>
              <a:gd name="connsiteY2" fmla="*/ 19 h 11323"/>
              <a:gd name="connsiteX3" fmla="*/ 10029 w 10056"/>
              <a:gd name="connsiteY3" fmla="*/ 11323 h 11323"/>
              <a:gd name="connsiteX4" fmla="*/ 29 w 10056"/>
              <a:gd name="connsiteY4" fmla="*/ 11323 h 11323"/>
              <a:gd name="connsiteX5" fmla="*/ 2 w 10056"/>
              <a:gd name="connsiteY5" fmla="*/ 8831 h 11323"/>
              <a:gd name="connsiteX0" fmla="*/ 2 w 10042"/>
              <a:gd name="connsiteY0" fmla="*/ 8687 h 11179"/>
              <a:gd name="connsiteX1" fmla="*/ 5246 w 10042"/>
              <a:gd name="connsiteY1" fmla="*/ 7266 h 11179"/>
              <a:gd name="connsiteX2" fmla="*/ 10042 w 10042"/>
              <a:gd name="connsiteY2" fmla="*/ 20 h 11179"/>
              <a:gd name="connsiteX3" fmla="*/ 10029 w 10042"/>
              <a:gd name="connsiteY3" fmla="*/ 11179 h 11179"/>
              <a:gd name="connsiteX4" fmla="*/ 29 w 10042"/>
              <a:gd name="connsiteY4" fmla="*/ 11179 h 11179"/>
              <a:gd name="connsiteX5" fmla="*/ 2 w 10042"/>
              <a:gd name="connsiteY5" fmla="*/ 8687 h 11179"/>
              <a:gd name="connsiteX0" fmla="*/ 2 w 10030"/>
              <a:gd name="connsiteY0" fmla="*/ 8830 h 11322"/>
              <a:gd name="connsiteX1" fmla="*/ 5246 w 10030"/>
              <a:gd name="connsiteY1" fmla="*/ 7409 h 11322"/>
              <a:gd name="connsiteX2" fmla="*/ 10028 w 10030"/>
              <a:gd name="connsiteY2" fmla="*/ 18 h 11322"/>
              <a:gd name="connsiteX3" fmla="*/ 10029 w 10030"/>
              <a:gd name="connsiteY3" fmla="*/ 11322 h 11322"/>
              <a:gd name="connsiteX4" fmla="*/ 29 w 10030"/>
              <a:gd name="connsiteY4" fmla="*/ 11322 h 11322"/>
              <a:gd name="connsiteX5" fmla="*/ 2 w 10030"/>
              <a:gd name="connsiteY5" fmla="*/ 8830 h 11322"/>
              <a:gd name="connsiteX0" fmla="*/ 7 w 10001"/>
              <a:gd name="connsiteY0" fmla="*/ 8155 h 11322"/>
              <a:gd name="connsiteX1" fmla="*/ 5217 w 10001"/>
              <a:gd name="connsiteY1" fmla="*/ 7409 h 11322"/>
              <a:gd name="connsiteX2" fmla="*/ 9999 w 10001"/>
              <a:gd name="connsiteY2" fmla="*/ 18 h 11322"/>
              <a:gd name="connsiteX3" fmla="*/ 10000 w 10001"/>
              <a:gd name="connsiteY3" fmla="*/ 11322 h 11322"/>
              <a:gd name="connsiteX4" fmla="*/ 0 w 10001"/>
              <a:gd name="connsiteY4" fmla="*/ 11322 h 11322"/>
              <a:gd name="connsiteX5" fmla="*/ 7 w 10001"/>
              <a:gd name="connsiteY5" fmla="*/ 8155 h 11322"/>
              <a:gd name="connsiteX0" fmla="*/ 7 w 10001"/>
              <a:gd name="connsiteY0" fmla="*/ 8152 h 11319"/>
              <a:gd name="connsiteX1" fmla="*/ 2958 w 10001"/>
              <a:gd name="connsiteY1" fmla="*/ 7266 h 11319"/>
              <a:gd name="connsiteX2" fmla="*/ 5217 w 10001"/>
              <a:gd name="connsiteY2" fmla="*/ 7406 h 11319"/>
              <a:gd name="connsiteX3" fmla="*/ 9999 w 10001"/>
              <a:gd name="connsiteY3" fmla="*/ 15 h 11319"/>
              <a:gd name="connsiteX4" fmla="*/ 10000 w 10001"/>
              <a:gd name="connsiteY4" fmla="*/ 11319 h 11319"/>
              <a:gd name="connsiteX5" fmla="*/ 0 w 10001"/>
              <a:gd name="connsiteY5" fmla="*/ 11319 h 11319"/>
              <a:gd name="connsiteX6" fmla="*/ 7 w 10001"/>
              <a:gd name="connsiteY6" fmla="*/ 8152 h 11319"/>
              <a:gd name="connsiteX0" fmla="*/ 7 w 10001"/>
              <a:gd name="connsiteY0" fmla="*/ 7140 h 11319"/>
              <a:gd name="connsiteX1" fmla="*/ 2958 w 10001"/>
              <a:gd name="connsiteY1" fmla="*/ 7266 h 11319"/>
              <a:gd name="connsiteX2" fmla="*/ 5217 w 10001"/>
              <a:gd name="connsiteY2" fmla="*/ 7406 h 11319"/>
              <a:gd name="connsiteX3" fmla="*/ 9999 w 10001"/>
              <a:gd name="connsiteY3" fmla="*/ 15 h 11319"/>
              <a:gd name="connsiteX4" fmla="*/ 10000 w 10001"/>
              <a:gd name="connsiteY4" fmla="*/ 11319 h 11319"/>
              <a:gd name="connsiteX5" fmla="*/ 0 w 10001"/>
              <a:gd name="connsiteY5" fmla="*/ 11319 h 11319"/>
              <a:gd name="connsiteX6" fmla="*/ 7 w 10001"/>
              <a:gd name="connsiteY6" fmla="*/ 7140 h 11319"/>
              <a:gd name="connsiteX0" fmla="*/ 7 w 10001"/>
              <a:gd name="connsiteY0" fmla="*/ 7145 h 11324"/>
              <a:gd name="connsiteX1" fmla="*/ 2958 w 10001"/>
              <a:gd name="connsiteY1" fmla="*/ 7271 h 11324"/>
              <a:gd name="connsiteX2" fmla="*/ 6407 w 10001"/>
              <a:gd name="connsiteY2" fmla="*/ 5725 h 11324"/>
              <a:gd name="connsiteX3" fmla="*/ 9999 w 10001"/>
              <a:gd name="connsiteY3" fmla="*/ 20 h 11324"/>
              <a:gd name="connsiteX4" fmla="*/ 10000 w 10001"/>
              <a:gd name="connsiteY4" fmla="*/ 11324 h 11324"/>
              <a:gd name="connsiteX5" fmla="*/ 0 w 10001"/>
              <a:gd name="connsiteY5" fmla="*/ 11324 h 11324"/>
              <a:gd name="connsiteX6" fmla="*/ 7 w 10001"/>
              <a:gd name="connsiteY6" fmla="*/ 7145 h 11324"/>
              <a:gd name="connsiteX0" fmla="*/ 7 w 10000"/>
              <a:gd name="connsiteY0" fmla="*/ 5604 h 9783"/>
              <a:gd name="connsiteX1" fmla="*/ 2958 w 10000"/>
              <a:gd name="connsiteY1" fmla="*/ 5730 h 9783"/>
              <a:gd name="connsiteX2" fmla="*/ 6407 w 10000"/>
              <a:gd name="connsiteY2" fmla="*/ 4184 h 9783"/>
              <a:gd name="connsiteX3" fmla="*/ 9988 w 10000"/>
              <a:gd name="connsiteY3" fmla="*/ 30 h 9783"/>
              <a:gd name="connsiteX4" fmla="*/ 10000 w 10000"/>
              <a:gd name="connsiteY4" fmla="*/ 9783 h 9783"/>
              <a:gd name="connsiteX5" fmla="*/ 0 w 10000"/>
              <a:gd name="connsiteY5" fmla="*/ 9783 h 9783"/>
              <a:gd name="connsiteX6" fmla="*/ 7 w 10000"/>
              <a:gd name="connsiteY6" fmla="*/ 5604 h 9783"/>
              <a:gd name="connsiteX0" fmla="*/ 7 w 10000"/>
              <a:gd name="connsiteY0" fmla="*/ 5697 h 9969"/>
              <a:gd name="connsiteX1" fmla="*/ 2958 w 10000"/>
              <a:gd name="connsiteY1" fmla="*/ 5826 h 9969"/>
              <a:gd name="connsiteX2" fmla="*/ 6407 w 10000"/>
              <a:gd name="connsiteY2" fmla="*/ 4246 h 9969"/>
              <a:gd name="connsiteX3" fmla="*/ 9988 w 10000"/>
              <a:gd name="connsiteY3" fmla="*/ 0 h 9969"/>
              <a:gd name="connsiteX4" fmla="*/ 10000 w 10000"/>
              <a:gd name="connsiteY4" fmla="*/ 9969 h 9969"/>
              <a:gd name="connsiteX5" fmla="*/ 0 w 10000"/>
              <a:gd name="connsiteY5" fmla="*/ 9969 h 9969"/>
              <a:gd name="connsiteX6" fmla="*/ 7 w 10000"/>
              <a:gd name="connsiteY6" fmla="*/ 5697 h 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9969">
                <a:moveTo>
                  <a:pt x="7" y="5697"/>
                </a:moveTo>
                <a:cubicBezTo>
                  <a:pt x="640" y="5225"/>
                  <a:pt x="2090" y="5953"/>
                  <a:pt x="2958" y="5826"/>
                </a:cubicBezTo>
                <a:cubicBezTo>
                  <a:pt x="3826" y="5699"/>
                  <a:pt x="5374" y="5699"/>
                  <a:pt x="6407" y="4246"/>
                </a:cubicBezTo>
                <a:cubicBezTo>
                  <a:pt x="7440" y="2792"/>
                  <a:pt x="9168" y="2112"/>
                  <a:pt x="9988" y="0"/>
                </a:cubicBezTo>
                <a:cubicBezTo>
                  <a:pt x="9983" y="8098"/>
                  <a:pt x="10005" y="1870"/>
                  <a:pt x="10000" y="9969"/>
                </a:cubicBezTo>
                <a:lnTo>
                  <a:pt x="0" y="9969"/>
                </a:lnTo>
                <a:cubicBezTo>
                  <a:pt x="14" y="9515"/>
                  <a:pt x="-7" y="6151"/>
                  <a:pt x="7" y="569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Picture 2" descr="http://www.impac.com.mx/_img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388" y="6192084"/>
            <a:ext cx="785611" cy="74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31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501" y="280636"/>
            <a:ext cx="841634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effectLst/>
                <a:latin typeface="Arial" panose="020B0604020202020204" pitchFamily="34" charset="0"/>
              </a:rPr>
              <a:t>Sistema de lechereado </a:t>
            </a:r>
          </a:p>
          <a:p>
            <a:endParaRPr lang="es-MX" sz="1600" dirty="0" smtClean="0">
              <a:latin typeface="Arial" panose="020B0604020202020204" pitchFamily="34" charset="0"/>
            </a:endParaRPr>
          </a:p>
          <a:p>
            <a:r>
              <a:rPr lang="es-MX" sz="1600" dirty="0" smtClean="0">
                <a:effectLst/>
                <a:latin typeface="Arial" panose="020B0604020202020204" pitchFamily="34" charset="0"/>
              </a:rPr>
              <a:t>Tiene un costo muy bajo y no requiere de personal capacitado para su ejecución. Ofrece una buena resistencia a la humedad, en tanto la mezcla sea homogénea. Sin embargo tiene muchas desventajas:</a:t>
            </a:r>
          </a:p>
        </p:txBody>
      </p:sp>
      <p:sp>
        <p:nvSpPr>
          <p:cNvPr id="3" name="Rectangle 2"/>
          <p:cNvSpPr/>
          <p:nvPr/>
        </p:nvSpPr>
        <p:spPr>
          <a:xfrm>
            <a:off x="212501" y="1792054"/>
            <a:ext cx="85322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 smtClean="0">
                <a:effectLst/>
                <a:latin typeface="Arial" panose="020B0604020202020204" pitchFamily="34" charset="0"/>
              </a:rPr>
              <a:t>Aunque se vuelva a lecherear, la cohesión que originalmente tenían la loza y la lechereada  entre sí, se pierde por completo, siendo muy común que al paso de días o meses, vuelva a fisurarse ocasionando que la lechada se "rompa" abriendo nuevamente el paso para el</a:t>
            </a:r>
          </a:p>
          <a:p>
            <a:r>
              <a:rPr lang="es-MX" sz="1600" dirty="0" smtClean="0">
                <a:effectLst/>
                <a:latin typeface="Arial" panose="020B0604020202020204" pitchFamily="34" charset="0"/>
              </a:rPr>
              <a:t>agua.</a:t>
            </a:r>
          </a:p>
          <a:p>
            <a:endParaRPr lang="es-MX" sz="1600" dirty="0">
              <a:latin typeface="Arial" panose="020B0604020202020204" pitchFamily="34" charset="0"/>
            </a:endParaRPr>
          </a:p>
          <a:p>
            <a:r>
              <a:rPr lang="es-MX" sz="1600" dirty="0" smtClean="0">
                <a:latin typeface="Arial" panose="020B0604020202020204" pitchFamily="34" charset="0"/>
              </a:rPr>
              <a:t>Es necesaria el correcta aplicación de un BOND para que tenga la adherencia a la loza, en caso de cubrir otra capa o “lechada” no se garantiza la adherencia ya que esta se interpone.</a:t>
            </a:r>
            <a:endParaRPr lang="es-MX" sz="1600" dirty="0" smtClean="0"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Resultado de imagen para Sistema de lechadea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271" y="3917606"/>
            <a:ext cx="3504484" cy="262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Sistema de lechade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01" y="3917606"/>
            <a:ext cx="4679030" cy="262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Manual Input 33"/>
          <p:cNvSpPr/>
          <p:nvPr/>
        </p:nvSpPr>
        <p:spPr>
          <a:xfrm>
            <a:off x="0" y="6349285"/>
            <a:ext cx="9144000" cy="50871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4"/>
              <a:gd name="connsiteY0" fmla="*/ 15768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0 w 10014"/>
              <a:gd name="connsiteY4" fmla="*/ 15768 h 23768"/>
              <a:gd name="connsiteX0" fmla="*/ 0 w 10014"/>
              <a:gd name="connsiteY0" fmla="*/ 15768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0 w 10014"/>
              <a:gd name="connsiteY4" fmla="*/ 15768 h 23768"/>
              <a:gd name="connsiteX0" fmla="*/ 0 w 10014"/>
              <a:gd name="connsiteY0" fmla="*/ 15768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0 w 10014"/>
              <a:gd name="connsiteY4" fmla="*/ 15768 h 23768"/>
              <a:gd name="connsiteX0" fmla="*/ 41 w 10014"/>
              <a:gd name="connsiteY0" fmla="*/ 22435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41 w 10014"/>
              <a:gd name="connsiteY4" fmla="*/ 22435 h 23768"/>
              <a:gd name="connsiteX0" fmla="*/ 41 w 10014"/>
              <a:gd name="connsiteY0" fmla="*/ 22435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41 w 10014"/>
              <a:gd name="connsiteY4" fmla="*/ 22435 h 23768"/>
              <a:gd name="connsiteX0" fmla="*/ 41 w 10014"/>
              <a:gd name="connsiteY0" fmla="*/ 22435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41 w 10014"/>
              <a:gd name="connsiteY4" fmla="*/ 22435 h 23768"/>
              <a:gd name="connsiteX0" fmla="*/ 41 w 10000"/>
              <a:gd name="connsiteY0" fmla="*/ 18667 h 20000"/>
              <a:gd name="connsiteX1" fmla="*/ 9946 w 10000"/>
              <a:gd name="connsiteY1" fmla="*/ 0 h 20000"/>
              <a:gd name="connsiteX2" fmla="*/ 10000 w 10000"/>
              <a:gd name="connsiteY2" fmla="*/ 20000 h 20000"/>
              <a:gd name="connsiteX3" fmla="*/ 0 w 10000"/>
              <a:gd name="connsiteY3" fmla="*/ 20000 h 20000"/>
              <a:gd name="connsiteX4" fmla="*/ 41 w 10000"/>
              <a:gd name="connsiteY4" fmla="*/ 18667 h 20000"/>
              <a:gd name="connsiteX0" fmla="*/ 41 w 10001"/>
              <a:gd name="connsiteY0" fmla="*/ 16348 h 17681"/>
              <a:gd name="connsiteX1" fmla="*/ 10000 w 10001"/>
              <a:gd name="connsiteY1" fmla="*/ 0 h 17681"/>
              <a:gd name="connsiteX2" fmla="*/ 10000 w 10001"/>
              <a:gd name="connsiteY2" fmla="*/ 17681 h 17681"/>
              <a:gd name="connsiteX3" fmla="*/ 0 w 10001"/>
              <a:gd name="connsiteY3" fmla="*/ 17681 h 17681"/>
              <a:gd name="connsiteX4" fmla="*/ 41 w 10001"/>
              <a:gd name="connsiteY4" fmla="*/ 16348 h 17681"/>
              <a:gd name="connsiteX0" fmla="*/ 41 w 10001"/>
              <a:gd name="connsiteY0" fmla="*/ 16357 h 17690"/>
              <a:gd name="connsiteX1" fmla="*/ 4932 w 10001"/>
              <a:gd name="connsiteY1" fmla="*/ 12038 h 17690"/>
              <a:gd name="connsiteX2" fmla="*/ 10000 w 10001"/>
              <a:gd name="connsiteY2" fmla="*/ 9 h 17690"/>
              <a:gd name="connsiteX3" fmla="*/ 10000 w 10001"/>
              <a:gd name="connsiteY3" fmla="*/ 17690 h 17690"/>
              <a:gd name="connsiteX4" fmla="*/ 0 w 10001"/>
              <a:gd name="connsiteY4" fmla="*/ 17690 h 17690"/>
              <a:gd name="connsiteX5" fmla="*/ 41 w 10001"/>
              <a:gd name="connsiteY5" fmla="*/ 16357 h 17690"/>
              <a:gd name="connsiteX0" fmla="*/ 41 w 10001"/>
              <a:gd name="connsiteY0" fmla="*/ 16357 h 17690"/>
              <a:gd name="connsiteX1" fmla="*/ 5217 w 10001"/>
              <a:gd name="connsiteY1" fmla="*/ 13777 h 17690"/>
              <a:gd name="connsiteX2" fmla="*/ 10000 w 10001"/>
              <a:gd name="connsiteY2" fmla="*/ 9 h 17690"/>
              <a:gd name="connsiteX3" fmla="*/ 10000 w 10001"/>
              <a:gd name="connsiteY3" fmla="*/ 17690 h 17690"/>
              <a:gd name="connsiteX4" fmla="*/ 0 w 10001"/>
              <a:gd name="connsiteY4" fmla="*/ 17690 h 17690"/>
              <a:gd name="connsiteX5" fmla="*/ 41 w 10001"/>
              <a:gd name="connsiteY5" fmla="*/ 16357 h 17690"/>
              <a:gd name="connsiteX0" fmla="*/ 2 w 10030"/>
              <a:gd name="connsiteY0" fmla="*/ 15198 h 17690"/>
              <a:gd name="connsiteX1" fmla="*/ 5246 w 10030"/>
              <a:gd name="connsiteY1" fmla="*/ 13777 h 17690"/>
              <a:gd name="connsiteX2" fmla="*/ 10029 w 10030"/>
              <a:gd name="connsiteY2" fmla="*/ 9 h 17690"/>
              <a:gd name="connsiteX3" fmla="*/ 10029 w 10030"/>
              <a:gd name="connsiteY3" fmla="*/ 17690 h 17690"/>
              <a:gd name="connsiteX4" fmla="*/ 29 w 10030"/>
              <a:gd name="connsiteY4" fmla="*/ 17690 h 17690"/>
              <a:gd name="connsiteX5" fmla="*/ 2 w 10030"/>
              <a:gd name="connsiteY5" fmla="*/ 15198 h 17690"/>
              <a:gd name="connsiteX0" fmla="*/ 2 w 10056"/>
              <a:gd name="connsiteY0" fmla="*/ 8831 h 11323"/>
              <a:gd name="connsiteX1" fmla="*/ 5246 w 10056"/>
              <a:gd name="connsiteY1" fmla="*/ 7410 h 11323"/>
              <a:gd name="connsiteX2" fmla="*/ 10056 w 10056"/>
              <a:gd name="connsiteY2" fmla="*/ 19 h 11323"/>
              <a:gd name="connsiteX3" fmla="*/ 10029 w 10056"/>
              <a:gd name="connsiteY3" fmla="*/ 11323 h 11323"/>
              <a:gd name="connsiteX4" fmla="*/ 29 w 10056"/>
              <a:gd name="connsiteY4" fmla="*/ 11323 h 11323"/>
              <a:gd name="connsiteX5" fmla="*/ 2 w 10056"/>
              <a:gd name="connsiteY5" fmla="*/ 8831 h 11323"/>
              <a:gd name="connsiteX0" fmla="*/ 2 w 10042"/>
              <a:gd name="connsiteY0" fmla="*/ 8687 h 11179"/>
              <a:gd name="connsiteX1" fmla="*/ 5246 w 10042"/>
              <a:gd name="connsiteY1" fmla="*/ 7266 h 11179"/>
              <a:gd name="connsiteX2" fmla="*/ 10042 w 10042"/>
              <a:gd name="connsiteY2" fmla="*/ 20 h 11179"/>
              <a:gd name="connsiteX3" fmla="*/ 10029 w 10042"/>
              <a:gd name="connsiteY3" fmla="*/ 11179 h 11179"/>
              <a:gd name="connsiteX4" fmla="*/ 29 w 10042"/>
              <a:gd name="connsiteY4" fmla="*/ 11179 h 11179"/>
              <a:gd name="connsiteX5" fmla="*/ 2 w 10042"/>
              <a:gd name="connsiteY5" fmla="*/ 8687 h 11179"/>
              <a:gd name="connsiteX0" fmla="*/ 2 w 10030"/>
              <a:gd name="connsiteY0" fmla="*/ 8830 h 11322"/>
              <a:gd name="connsiteX1" fmla="*/ 5246 w 10030"/>
              <a:gd name="connsiteY1" fmla="*/ 7409 h 11322"/>
              <a:gd name="connsiteX2" fmla="*/ 10028 w 10030"/>
              <a:gd name="connsiteY2" fmla="*/ 18 h 11322"/>
              <a:gd name="connsiteX3" fmla="*/ 10029 w 10030"/>
              <a:gd name="connsiteY3" fmla="*/ 11322 h 11322"/>
              <a:gd name="connsiteX4" fmla="*/ 29 w 10030"/>
              <a:gd name="connsiteY4" fmla="*/ 11322 h 11322"/>
              <a:gd name="connsiteX5" fmla="*/ 2 w 10030"/>
              <a:gd name="connsiteY5" fmla="*/ 8830 h 11322"/>
              <a:gd name="connsiteX0" fmla="*/ 7 w 10001"/>
              <a:gd name="connsiteY0" fmla="*/ 8155 h 11322"/>
              <a:gd name="connsiteX1" fmla="*/ 5217 w 10001"/>
              <a:gd name="connsiteY1" fmla="*/ 7409 h 11322"/>
              <a:gd name="connsiteX2" fmla="*/ 9999 w 10001"/>
              <a:gd name="connsiteY2" fmla="*/ 18 h 11322"/>
              <a:gd name="connsiteX3" fmla="*/ 10000 w 10001"/>
              <a:gd name="connsiteY3" fmla="*/ 11322 h 11322"/>
              <a:gd name="connsiteX4" fmla="*/ 0 w 10001"/>
              <a:gd name="connsiteY4" fmla="*/ 11322 h 11322"/>
              <a:gd name="connsiteX5" fmla="*/ 7 w 10001"/>
              <a:gd name="connsiteY5" fmla="*/ 8155 h 11322"/>
              <a:gd name="connsiteX0" fmla="*/ 7 w 10001"/>
              <a:gd name="connsiteY0" fmla="*/ 8152 h 11319"/>
              <a:gd name="connsiteX1" fmla="*/ 2958 w 10001"/>
              <a:gd name="connsiteY1" fmla="*/ 7266 h 11319"/>
              <a:gd name="connsiteX2" fmla="*/ 5217 w 10001"/>
              <a:gd name="connsiteY2" fmla="*/ 7406 h 11319"/>
              <a:gd name="connsiteX3" fmla="*/ 9999 w 10001"/>
              <a:gd name="connsiteY3" fmla="*/ 15 h 11319"/>
              <a:gd name="connsiteX4" fmla="*/ 10000 w 10001"/>
              <a:gd name="connsiteY4" fmla="*/ 11319 h 11319"/>
              <a:gd name="connsiteX5" fmla="*/ 0 w 10001"/>
              <a:gd name="connsiteY5" fmla="*/ 11319 h 11319"/>
              <a:gd name="connsiteX6" fmla="*/ 7 w 10001"/>
              <a:gd name="connsiteY6" fmla="*/ 8152 h 11319"/>
              <a:gd name="connsiteX0" fmla="*/ 7 w 10001"/>
              <a:gd name="connsiteY0" fmla="*/ 7140 h 11319"/>
              <a:gd name="connsiteX1" fmla="*/ 2958 w 10001"/>
              <a:gd name="connsiteY1" fmla="*/ 7266 h 11319"/>
              <a:gd name="connsiteX2" fmla="*/ 5217 w 10001"/>
              <a:gd name="connsiteY2" fmla="*/ 7406 h 11319"/>
              <a:gd name="connsiteX3" fmla="*/ 9999 w 10001"/>
              <a:gd name="connsiteY3" fmla="*/ 15 h 11319"/>
              <a:gd name="connsiteX4" fmla="*/ 10000 w 10001"/>
              <a:gd name="connsiteY4" fmla="*/ 11319 h 11319"/>
              <a:gd name="connsiteX5" fmla="*/ 0 w 10001"/>
              <a:gd name="connsiteY5" fmla="*/ 11319 h 11319"/>
              <a:gd name="connsiteX6" fmla="*/ 7 w 10001"/>
              <a:gd name="connsiteY6" fmla="*/ 7140 h 11319"/>
              <a:gd name="connsiteX0" fmla="*/ 7 w 10001"/>
              <a:gd name="connsiteY0" fmla="*/ 7145 h 11324"/>
              <a:gd name="connsiteX1" fmla="*/ 2958 w 10001"/>
              <a:gd name="connsiteY1" fmla="*/ 7271 h 11324"/>
              <a:gd name="connsiteX2" fmla="*/ 6407 w 10001"/>
              <a:gd name="connsiteY2" fmla="*/ 5725 h 11324"/>
              <a:gd name="connsiteX3" fmla="*/ 9999 w 10001"/>
              <a:gd name="connsiteY3" fmla="*/ 20 h 11324"/>
              <a:gd name="connsiteX4" fmla="*/ 10000 w 10001"/>
              <a:gd name="connsiteY4" fmla="*/ 11324 h 11324"/>
              <a:gd name="connsiteX5" fmla="*/ 0 w 10001"/>
              <a:gd name="connsiteY5" fmla="*/ 11324 h 11324"/>
              <a:gd name="connsiteX6" fmla="*/ 7 w 10001"/>
              <a:gd name="connsiteY6" fmla="*/ 7145 h 11324"/>
              <a:gd name="connsiteX0" fmla="*/ 7 w 10000"/>
              <a:gd name="connsiteY0" fmla="*/ 5604 h 9783"/>
              <a:gd name="connsiteX1" fmla="*/ 2958 w 10000"/>
              <a:gd name="connsiteY1" fmla="*/ 5730 h 9783"/>
              <a:gd name="connsiteX2" fmla="*/ 6407 w 10000"/>
              <a:gd name="connsiteY2" fmla="*/ 4184 h 9783"/>
              <a:gd name="connsiteX3" fmla="*/ 9988 w 10000"/>
              <a:gd name="connsiteY3" fmla="*/ 30 h 9783"/>
              <a:gd name="connsiteX4" fmla="*/ 10000 w 10000"/>
              <a:gd name="connsiteY4" fmla="*/ 9783 h 9783"/>
              <a:gd name="connsiteX5" fmla="*/ 0 w 10000"/>
              <a:gd name="connsiteY5" fmla="*/ 9783 h 9783"/>
              <a:gd name="connsiteX6" fmla="*/ 7 w 10000"/>
              <a:gd name="connsiteY6" fmla="*/ 5604 h 9783"/>
              <a:gd name="connsiteX0" fmla="*/ 7 w 10000"/>
              <a:gd name="connsiteY0" fmla="*/ 5697 h 9969"/>
              <a:gd name="connsiteX1" fmla="*/ 2958 w 10000"/>
              <a:gd name="connsiteY1" fmla="*/ 5826 h 9969"/>
              <a:gd name="connsiteX2" fmla="*/ 6407 w 10000"/>
              <a:gd name="connsiteY2" fmla="*/ 4246 h 9969"/>
              <a:gd name="connsiteX3" fmla="*/ 9988 w 10000"/>
              <a:gd name="connsiteY3" fmla="*/ 0 h 9969"/>
              <a:gd name="connsiteX4" fmla="*/ 10000 w 10000"/>
              <a:gd name="connsiteY4" fmla="*/ 9969 h 9969"/>
              <a:gd name="connsiteX5" fmla="*/ 0 w 10000"/>
              <a:gd name="connsiteY5" fmla="*/ 9969 h 9969"/>
              <a:gd name="connsiteX6" fmla="*/ 7 w 10000"/>
              <a:gd name="connsiteY6" fmla="*/ 5697 h 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9969">
                <a:moveTo>
                  <a:pt x="7" y="5697"/>
                </a:moveTo>
                <a:cubicBezTo>
                  <a:pt x="640" y="5225"/>
                  <a:pt x="2090" y="5953"/>
                  <a:pt x="2958" y="5826"/>
                </a:cubicBezTo>
                <a:cubicBezTo>
                  <a:pt x="3826" y="5699"/>
                  <a:pt x="5374" y="5699"/>
                  <a:pt x="6407" y="4246"/>
                </a:cubicBezTo>
                <a:cubicBezTo>
                  <a:pt x="7440" y="2792"/>
                  <a:pt x="9168" y="2112"/>
                  <a:pt x="9988" y="0"/>
                </a:cubicBezTo>
                <a:cubicBezTo>
                  <a:pt x="9983" y="8098"/>
                  <a:pt x="10005" y="1870"/>
                  <a:pt x="10000" y="9969"/>
                </a:cubicBezTo>
                <a:lnTo>
                  <a:pt x="0" y="9969"/>
                </a:lnTo>
                <a:cubicBezTo>
                  <a:pt x="14" y="9515"/>
                  <a:pt x="-7" y="6151"/>
                  <a:pt x="7" y="569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Picture 2" descr="http://www.impac.com.mx/_img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388" y="6192084"/>
            <a:ext cx="785611" cy="74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48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0" y="358642"/>
            <a:ext cx="44045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effectLst/>
                <a:latin typeface="Arial" panose="020B0604020202020204" pitchFamily="34" charset="0"/>
              </a:rPr>
              <a:t>Sistema de jabón y alumbre</a:t>
            </a:r>
          </a:p>
          <a:p>
            <a:endParaRPr lang="es-MX" sz="1600" dirty="0">
              <a:latin typeface="Arial" panose="020B0604020202020204" pitchFamily="34" charset="0"/>
            </a:endParaRPr>
          </a:p>
          <a:p>
            <a:r>
              <a:rPr lang="es-MX" sz="1600" dirty="0" smtClean="0">
                <a:effectLst/>
                <a:latin typeface="Arial" panose="020B0604020202020204" pitchFamily="34" charset="0"/>
              </a:rPr>
              <a:t>Este sistema se comenzó a utilizar hace varias décadas, consistía en elaborar una mezcla con jabón de barra y alumbre formando una mezcla caliente que al endurecerse formaba una capa impermeable, sin embargo, este sistema ha sido prácticamente abandonado en su uso por su obsolescencia.</a:t>
            </a:r>
            <a:endParaRPr lang="es-MX" sz="1600" dirty="0"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697" y="3351221"/>
            <a:ext cx="5100035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effectLst/>
                <a:latin typeface="Arial" panose="020B0604020202020204" pitchFamily="34" charset="0"/>
              </a:rPr>
              <a:t>Sistema de asfalto oxidado</a:t>
            </a:r>
          </a:p>
          <a:p>
            <a:endParaRPr lang="es-MX" sz="1600" dirty="0" smtClean="0">
              <a:effectLst/>
              <a:latin typeface="Arial" panose="020B0604020202020204" pitchFamily="34" charset="0"/>
            </a:endParaRPr>
          </a:p>
          <a:p>
            <a:r>
              <a:rPr lang="es-MX" sz="1600" dirty="0" smtClean="0">
                <a:effectLst/>
                <a:latin typeface="Arial" panose="020B0604020202020204" pitchFamily="34" charset="0"/>
              </a:rPr>
              <a:t>Este sistema tuvo su utilización hace mas de 30 años, el procedimiento consiste en  calentar asfalto suministrado en piezas (barras o pedazos de regular tamaño) tendiendo la mezcla caliente sobre la azotea el cual se le agregaba fieltro o algún material que reforzara a este.</a:t>
            </a:r>
          </a:p>
          <a:p>
            <a:endParaRPr lang="es-MX" sz="1600" dirty="0" smtClean="0">
              <a:effectLst/>
              <a:latin typeface="Arial" panose="020B0604020202020204" pitchFamily="34" charset="0"/>
            </a:endParaRPr>
          </a:p>
          <a:p>
            <a:r>
              <a:rPr lang="es-MX" sz="1600" dirty="0" smtClean="0">
                <a:effectLst/>
                <a:latin typeface="Arial" panose="020B0604020202020204" pitchFamily="34" charset="0"/>
              </a:rPr>
              <a:t>La desventaja residía en que al paso del tiempo este </a:t>
            </a:r>
          </a:p>
          <a:p>
            <a:r>
              <a:rPr lang="es-MX" sz="1600" dirty="0" smtClean="0">
                <a:effectLst/>
                <a:latin typeface="Arial" panose="020B0604020202020204" pitchFamily="34" charset="0"/>
              </a:rPr>
              <a:t>material se cristalizaba y se fragmentaba en pedazos perdiendo su cohesión.</a:t>
            </a:r>
            <a:endParaRPr lang="es-MX" sz="16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818" y="2605060"/>
            <a:ext cx="419851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1400" dirty="0" smtClean="0"/>
              <a:t>Alumbre:  Sulfato </a:t>
            </a:r>
            <a:r>
              <a:rPr lang="es-MX" sz="1400" dirty="0"/>
              <a:t>doble de alúmina y potasio, de color blanco que se halla en las rocas y en la </a:t>
            </a:r>
            <a:r>
              <a:rPr lang="es-MX" sz="1400" dirty="0" smtClean="0"/>
              <a:t>tierra.</a:t>
            </a:r>
            <a:endParaRPr lang="es-MX" sz="1400" dirty="0"/>
          </a:p>
        </p:txBody>
      </p:sp>
      <p:pic>
        <p:nvPicPr>
          <p:cNvPr id="3074" name="Picture 2" descr="Resultado de imagen para alum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73" y="236927"/>
            <a:ext cx="3593204" cy="211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para Sistema de asfalto oxida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732" y="3128280"/>
            <a:ext cx="3498492" cy="264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sultado de imagen para Sistema de asfalto oxidad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28"/>
          <a:stretch/>
        </p:blipFill>
        <p:spPr bwMode="auto">
          <a:xfrm>
            <a:off x="5344732" y="5569227"/>
            <a:ext cx="3498492" cy="95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Manual Input 33"/>
          <p:cNvSpPr/>
          <p:nvPr/>
        </p:nvSpPr>
        <p:spPr>
          <a:xfrm>
            <a:off x="0" y="6349285"/>
            <a:ext cx="9144000" cy="50871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4"/>
              <a:gd name="connsiteY0" fmla="*/ 15768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0 w 10014"/>
              <a:gd name="connsiteY4" fmla="*/ 15768 h 23768"/>
              <a:gd name="connsiteX0" fmla="*/ 0 w 10014"/>
              <a:gd name="connsiteY0" fmla="*/ 15768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0 w 10014"/>
              <a:gd name="connsiteY4" fmla="*/ 15768 h 23768"/>
              <a:gd name="connsiteX0" fmla="*/ 0 w 10014"/>
              <a:gd name="connsiteY0" fmla="*/ 15768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0 w 10014"/>
              <a:gd name="connsiteY4" fmla="*/ 15768 h 23768"/>
              <a:gd name="connsiteX0" fmla="*/ 41 w 10014"/>
              <a:gd name="connsiteY0" fmla="*/ 22435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41 w 10014"/>
              <a:gd name="connsiteY4" fmla="*/ 22435 h 23768"/>
              <a:gd name="connsiteX0" fmla="*/ 41 w 10014"/>
              <a:gd name="connsiteY0" fmla="*/ 22435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41 w 10014"/>
              <a:gd name="connsiteY4" fmla="*/ 22435 h 23768"/>
              <a:gd name="connsiteX0" fmla="*/ 41 w 10014"/>
              <a:gd name="connsiteY0" fmla="*/ 22435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41 w 10014"/>
              <a:gd name="connsiteY4" fmla="*/ 22435 h 23768"/>
              <a:gd name="connsiteX0" fmla="*/ 41 w 10000"/>
              <a:gd name="connsiteY0" fmla="*/ 18667 h 20000"/>
              <a:gd name="connsiteX1" fmla="*/ 9946 w 10000"/>
              <a:gd name="connsiteY1" fmla="*/ 0 h 20000"/>
              <a:gd name="connsiteX2" fmla="*/ 10000 w 10000"/>
              <a:gd name="connsiteY2" fmla="*/ 20000 h 20000"/>
              <a:gd name="connsiteX3" fmla="*/ 0 w 10000"/>
              <a:gd name="connsiteY3" fmla="*/ 20000 h 20000"/>
              <a:gd name="connsiteX4" fmla="*/ 41 w 10000"/>
              <a:gd name="connsiteY4" fmla="*/ 18667 h 20000"/>
              <a:gd name="connsiteX0" fmla="*/ 41 w 10001"/>
              <a:gd name="connsiteY0" fmla="*/ 16348 h 17681"/>
              <a:gd name="connsiteX1" fmla="*/ 10000 w 10001"/>
              <a:gd name="connsiteY1" fmla="*/ 0 h 17681"/>
              <a:gd name="connsiteX2" fmla="*/ 10000 w 10001"/>
              <a:gd name="connsiteY2" fmla="*/ 17681 h 17681"/>
              <a:gd name="connsiteX3" fmla="*/ 0 w 10001"/>
              <a:gd name="connsiteY3" fmla="*/ 17681 h 17681"/>
              <a:gd name="connsiteX4" fmla="*/ 41 w 10001"/>
              <a:gd name="connsiteY4" fmla="*/ 16348 h 17681"/>
              <a:gd name="connsiteX0" fmla="*/ 41 w 10001"/>
              <a:gd name="connsiteY0" fmla="*/ 16357 h 17690"/>
              <a:gd name="connsiteX1" fmla="*/ 4932 w 10001"/>
              <a:gd name="connsiteY1" fmla="*/ 12038 h 17690"/>
              <a:gd name="connsiteX2" fmla="*/ 10000 w 10001"/>
              <a:gd name="connsiteY2" fmla="*/ 9 h 17690"/>
              <a:gd name="connsiteX3" fmla="*/ 10000 w 10001"/>
              <a:gd name="connsiteY3" fmla="*/ 17690 h 17690"/>
              <a:gd name="connsiteX4" fmla="*/ 0 w 10001"/>
              <a:gd name="connsiteY4" fmla="*/ 17690 h 17690"/>
              <a:gd name="connsiteX5" fmla="*/ 41 w 10001"/>
              <a:gd name="connsiteY5" fmla="*/ 16357 h 17690"/>
              <a:gd name="connsiteX0" fmla="*/ 41 w 10001"/>
              <a:gd name="connsiteY0" fmla="*/ 16357 h 17690"/>
              <a:gd name="connsiteX1" fmla="*/ 5217 w 10001"/>
              <a:gd name="connsiteY1" fmla="*/ 13777 h 17690"/>
              <a:gd name="connsiteX2" fmla="*/ 10000 w 10001"/>
              <a:gd name="connsiteY2" fmla="*/ 9 h 17690"/>
              <a:gd name="connsiteX3" fmla="*/ 10000 w 10001"/>
              <a:gd name="connsiteY3" fmla="*/ 17690 h 17690"/>
              <a:gd name="connsiteX4" fmla="*/ 0 w 10001"/>
              <a:gd name="connsiteY4" fmla="*/ 17690 h 17690"/>
              <a:gd name="connsiteX5" fmla="*/ 41 w 10001"/>
              <a:gd name="connsiteY5" fmla="*/ 16357 h 17690"/>
              <a:gd name="connsiteX0" fmla="*/ 2 w 10030"/>
              <a:gd name="connsiteY0" fmla="*/ 15198 h 17690"/>
              <a:gd name="connsiteX1" fmla="*/ 5246 w 10030"/>
              <a:gd name="connsiteY1" fmla="*/ 13777 h 17690"/>
              <a:gd name="connsiteX2" fmla="*/ 10029 w 10030"/>
              <a:gd name="connsiteY2" fmla="*/ 9 h 17690"/>
              <a:gd name="connsiteX3" fmla="*/ 10029 w 10030"/>
              <a:gd name="connsiteY3" fmla="*/ 17690 h 17690"/>
              <a:gd name="connsiteX4" fmla="*/ 29 w 10030"/>
              <a:gd name="connsiteY4" fmla="*/ 17690 h 17690"/>
              <a:gd name="connsiteX5" fmla="*/ 2 w 10030"/>
              <a:gd name="connsiteY5" fmla="*/ 15198 h 17690"/>
              <a:gd name="connsiteX0" fmla="*/ 2 w 10056"/>
              <a:gd name="connsiteY0" fmla="*/ 8831 h 11323"/>
              <a:gd name="connsiteX1" fmla="*/ 5246 w 10056"/>
              <a:gd name="connsiteY1" fmla="*/ 7410 h 11323"/>
              <a:gd name="connsiteX2" fmla="*/ 10056 w 10056"/>
              <a:gd name="connsiteY2" fmla="*/ 19 h 11323"/>
              <a:gd name="connsiteX3" fmla="*/ 10029 w 10056"/>
              <a:gd name="connsiteY3" fmla="*/ 11323 h 11323"/>
              <a:gd name="connsiteX4" fmla="*/ 29 w 10056"/>
              <a:gd name="connsiteY4" fmla="*/ 11323 h 11323"/>
              <a:gd name="connsiteX5" fmla="*/ 2 w 10056"/>
              <a:gd name="connsiteY5" fmla="*/ 8831 h 11323"/>
              <a:gd name="connsiteX0" fmla="*/ 2 w 10042"/>
              <a:gd name="connsiteY0" fmla="*/ 8687 h 11179"/>
              <a:gd name="connsiteX1" fmla="*/ 5246 w 10042"/>
              <a:gd name="connsiteY1" fmla="*/ 7266 h 11179"/>
              <a:gd name="connsiteX2" fmla="*/ 10042 w 10042"/>
              <a:gd name="connsiteY2" fmla="*/ 20 h 11179"/>
              <a:gd name="connsiteX3" fmla="*/ 10029 w 10042"/>
              <a:gd name="connsiteY3" fmla="*/ 11179 h 11179"/>
              <a:gd name="connsiteX4" fmla="*/ 29 w 10042"/>
              <a:gd name="connsiteY4" fmla="*/ 11179 h 11179"/>
              <a:gd name="connsiteX5" fmla="*/ 2 w 10042"/>
              <a:gd name="connsiteY5" fmla="*/ 8687 h 11179"/>
              <a:gd name="connsiteX0" fmla="*/ 2 w 10030"/>
              <a:gd name="connsiteY0" fmla="*/ 8830 h 11322"/>
              <a:gd name="connsiteX1" fmla="*/ 5246 w 10030"/>
              <a:gd name="connsiteY1" fmla="*/ 7409 h 11322"/>
              <a:gd name="connsiteX2" fmla="*/ 10028 w 10030"/>
              <a:gd name="connsiteY2" fmla="*/ 18 h 11322"/>
              <a:gd name="connsiteX3" fmla="*/ 10029 w 10030"/>
              <a:gd name="connsiteY3" fmla="*/ 11322 h 11322"/>
              <a:gd name="connsiteX4" fmla="*/ 29 w 10030"/>
              <a:gd name="connsiteY4" fmla="*/ 11322 h 11322"/>
              <a:gd name="connsiteX5" fmla="*/ 2 w 10030"/>
              <a:gd name="connsiteY5" fmla="*/ 8830 h 11322"/>
              <a:gd name="connsiteX0" fmla="*/ 7 w 10001"/>
              <a:gd name="connsiteY0" fmla="*/ 8155 h 11322"/>
              <a:gd name="connsiteX1" fmla="*/ 5217 w 10001"/>
              <a:gd name="connsiteY1" fmla="*/ 7409 h 11322"/>
              <a:gd name="connsiteX2" fmla="*/ 9999 w 10001"/>
              <a:gd name="connsiteY2" fmla="*/ 18 h 11322"/>
              <a:gd name="connsiteX3" fmla="*/ 10000 w 10001"/>
              <a:gd name="connsiteY3" fmla="*/ 11322 h 11322"/>
              <a:gd name="connsiteX4" fmla="*/ 0 w 10001"/>
              <a:gd name="connsiteY4" fmla="*/ 11322 h 11322"/>
              <a:gd name="connsiteX5" fmla="*/ 7 w 10001"/>
              <a:gd name="connsiteY5" fmla="*/ 8155 h 11322"/>
              <a:gd name="connsiteX0" fmla="*/ 7 w 10001"/>
              <a:gd name="connsiteY0" fmla="*/ 8152 h 11319"/>
              <a:gd name="connsiteX1" fmla="*/ 2958 w 10001"/>
              <a:gd name="connsiteY1" fmla="*/ 7266 h 11319"/>
              <a:gd name="connsiteX2" fmla="*/ 5217 w 10001"/>
              <a:gd name="connsiteY2" fmla="*/ 7406 h 11319"/>
              <a:gd name="connsiteX3" fmla="*/ 9999 w 10001"/>
              <a:gd name="connsiteY3" fmla="*/ 15 h 11319"/>
              <a:gd name="connsiteX4" fmla="*/ 10000 w 10001"/>
              <a:gd name="connsiteY4" fmla="*/ 11319 h 11319"/>
              <a:gd name="connsiteX5" fmla="*/ 0 w 10001"/>
              <a:gd name="connsiteY5" fmla="*/ 11319 h 11319"/>
              <a:gd name="connsiteX6" fmla="*/ 7 w 10001"/>
              <a:gd name="connsiteY6" fmla="*/ 8152 h 11319"/>
              <a:gd name="connsiteX0" fmla="*/ 7 w 10001"/>
              <a:gd name="connsiteY0" fmla="*/ 7140 h 11319"/>
              <a:gd name="connsiteX1" fmla="*/ 2958 w 10001"/>
              <a:gd name="connsiteY1" fmla="*/ 7266 h 11319"/>
              <a:gd name="connsiteX2" fmla="*/ 5217 w 10001"/>
              <a:gd name="connsiteY2" fmla="*/ 7406 h 11319"/>
              <a:gd name="connsiteX3" fmla="*/ 9999 w 10001"/>
              <a:gd name="connsiteY3" fmla="*/ 15 h 11319"/>
              <a:gd name="connsiteX4" fmla="*/ 10000 w 10001"/>
              <a:gd name="connsiteY4" fmla="*/ 11319 h 11319"/>
              <a:gd name="connsiteX5" fmla="*/ 0 w 10001"/>
              <a:gd name="connsiteY5" fmla="*/ 11319 h 11319"/>
              <a:gd name="connsiteX6" fmla="*/ 7 w 10001"/>
              <a:gd name="connsiteY6" fmla="*/ 7140 h 11319"/>
              <a:gd name="connsiteX0" fmla="*/ 7 w 10001"/>
              <a:gd name="connsiteY0" fmla="*/ 7145 h 11324"/>
              <a:gd name="connsiteX1" fmla="*/ 2958 w 10001"/>
              <a:gd name="connsiteY1" fmla="*/ 7271 h 11324"/>
              <a:gd name="connsiteX2" fmla="*/ 6407 w 10001"/>
              <a:gd name="connsiteY2" fmla="*/ 5725 h 11324"/>
              <a:gd name="connsiteX3" fmla="*/ 9999 w 10001"/>
              <a:gd name="connsiteY3" fmla="*/ 20 h 11324"/>
              <a:gd name="connsiteX4" fmla="*/ 10000 w 10001"/>
              <a:gd name="connsiteY4" fmla="*/ 11324 h 11324"/>
              <a:gd name="connsiteX5" fmla="*/ 0 w 10001"/>
              <a:gd name="connsiteY5" fmla="*/ 11324 h 11324"/>
              <a:gd name="connsiteX6" fmla="*/ 7 w 10001"/>
              <a:gd name="connsiteY6" fmla="*/ 7145 h 11324"/>
              <a:gd name="connsiteX0" fmla="*/ 7 w 10000"/>
              <a:gd name="connsiteY0" fmla="*/ 5604 h 9783"/>
              <a:gd name="connsiteX1" fmla="*/ 2958 w 10000"/>
              <a:gd name="connsiteY1" fmla="*/ 5730 h 9783"/>
              <a:gd name="connsiteX2" fmla="*/ 6407 w 10000"/>
              <a:gd name="connsiteY2" fmla="*/ 4184 h 9783"/>
              <a:gd name="connsiteX3" fmla="*/ 9988 w 10000"/>
              <a:gd name="connsiteY3" fmla="*/ 30 h 9783"/>
              <a:gd name="connsiteX4" fmla="*/ 10000 w 10000"/>
              <a:gd name="connsiteY4" fmla="*/ 9783 h 9783"/>
              <a:gd name="connsiteX5" fmla="*/ 0 w 10000"/>
              <a:gd name="connsiteY5" fmla="*/ 9783 h 9783"/>
              <a:gd name="connsiteX6" fmla="*/ 7 w 10000"/>
              <a:gd name="connsiteY6" fmla="*/ 5604 h 9783"/>
              <a:gd name="connsiteX0" fmla="*/ 7 w 10000"/>
              <a:gd name="connsiteY0" fmla="*/ 5697 h 9969"/>
              <a:gd name="connsiteX1" fmla="*/ 2958 w 10000"/>
              <a:gd name="connsiteY1" fmla="*/ 5826 h 9969"/>
              <a:gd name="connsiteX2" fmla="*/ 6407 w 10000"/>
              <a:gd name="connsiteY2" fmla="*/ 4246 h 9969"/>
              <a:gd name="connsiteX3" fmla="*/ 9988 w 10000"/>
              <a:gd name="connsiteY3" fmla="*/ 0 h 9969"/>
              <a:gd name="connsiteX4" fmla="*/ 10000 w 10000"/>
              <a:gd name="connsiteY4" fmla="*/ 9969 h 9969"/>
              <a:gd name="connsiteX5" fmla="*/ 0 w 10000"/>
              <a:gd name="connsiteY5" fmla="*/ 9969 h 9969"/>
              <a:gd name="connsiteX6" fmla="*/ 7 w 10000"/>
              <a:gd name="connsiteY6" fmla="*/ 5697 h 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9969">
                <a:moveTo>
                  <a:pt x="7" y="5697"/>
                </a:moveTo>
                <a:cubicBezTo>
                  <a:pt x="640" y="5225"/>
                  <a:pt x="2090" y="5953"/>
                  <a:pt x="2958" y="5826"/>
                </a:cubicBezTo>
                <a:cubicBezTo>
                  <a:pt x="3826" y="5699"/>
                  <a:pt x="5374" y="5699"/>
                  <a:pt x="6407" y="4246"/>
                </a:cubicBezTo>
                <a:cubicBezTo>
                  <a:pt x="7440" y="2792"/>
                  <a:pt x="9168" y="2112"/>
                  <a:pt x="9988" y="0"/>
                </a:cubicBezTo>
                <a:cubicBezTo>
                  <a:pt x="9983" y="8098"/>
                  <a:pt x="10005" y="1870"/>
                  <a:pt x="10000" y="9969"/>
                </a:cubicBezTo>
                <a:lnTo>
                  <a:pt x="0" y="9969"/>
                </a:lnTo>
                <a:cubicBezTo>
                  <a:pt x="14" y="9515"/>
                  <a:pt x="-7" y="6151"/>
                  <a:pt x="7" y="569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Picture 2" descr="http://www.impac.com.mx/_img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388" y="6192084"/>
            <a:ext cx="785611" cy="74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81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971" y="336258"/>
            <a:ext cx="844854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effectLst/>
                <a:latin typeface="Arial" panose="020B0604020202020204" pitchFamily="34" charset="0"/>
              </a:rPr>
              <a:t>Sistema de mezclas asfálticas aplicadas en frío</a:t>
            </a:r>
          </a:p>
          <a:p>
            <a:endParaRPr lang="es-MX" sz="1600" dirty="0" smtClean="0">
              <a:effectLst/>
              <a:latin typeface="Arial" panose="020B0604020202020204" pitchFamily="34" charset="0"/>
            </a:endParaRPr>
          </a:p>
          <a:p>
            <a:r>
              <a:rPr lang="es-MX" sz="1600" dirty="0" smtClean="0">
                <a:effectLst/>
                <a:latin typeface="Arial" panose="020B0604020202020204" pitchFamily="34" charset="0"/>
              </a:rPr>
              <a:t>Este sistema es muy común en nuestros días, el producto se aplica a base de "untar la superficie de la azotea" con una pasta a base de mezclas y compuestos asfalticos. El producto a su vez debe llevar un material de refuerzo (tela de fibra de vidrio) el cual forma una pequeña membrana, terminándose con un acabado color negro.</a:t>
            </a:r>
          </a:p>
          <a:p>
            <a:endParaRPr lang="es-MX" sz="1600" dirty="0">
              <a:latin typeface="Arial" panose="020B0604020202020204" pitchFamily="34" charset="0"/>
            </a:endParaRPr>
          </a:p>
          <a:p>
            <a:r>
              <a:rPr lang="es-MX" sz="1600" dirty="0" smtClean="0">
                <a:effectLst/>
                <a:latin typeface="Arial" panose="020B0604020202020204" pitchFamily="34" charset="0"/>
              </a:rPr>
              <a:t>Es un producto muy "sucio" y tardado para colocar y no es compatible con elementos acrílicos, el manto es muy común de que se "hinche" por los cambios de temperatura,</a:t>
            </a:r>
            <a:endParaRPr lang="es-MX" sz="160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 descr="Resultado de imagen para Sistema de mezclas asfálticas aplicadas en frí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448" y="3409206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2501" y="3930015"/>
            <a:ext cx="3316310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1600" b="1" dirty="0"/>
              <a:t>ASFALTO EN </a:t>
            </a:r>
            <a:r>
              <a:rPr lang="es-MX" sz="1600" b="1" dirty="0" smtClean="0"/>
              <a:t>FRIO</a:t>
            </a:r>
            <a:r>
              <a:rPr lang="es-MX" sz="1600" dirty="0" smtClean="0"/>
              <a:t>. Es </a:t>
            </a:r>
            <a:r>
              <a:rPr lang="es-MX" sz="1600" dirty="0"/>
              <a:t>una mezcla de agregado mineral con o sin relleno mineral, con asfalto emulsionado o rebajado. Esta es producida con asfalto que ha sido emulsionado en agua antes de mezclarlo con el agregado.</a:t>
            </a:r>
          </a:p>
        </p:txBody>
      </p:sp>
      <p:sp>
        <p:nvSpPr>
          <p:cNvPr id="7" name="Flowchart: Manual Input 33"/>
          <p:cNvSpPr/>
          <p:nvPr/>
        </p:nvSpPr>
        <p:spPr>
          <a:xfrm>
            <a:off x="0" y="6349285"/>
            <a:ext cx="9144000" cy="50871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4"/>
              <a:gd name="connsiteY0" fmla="*/ 15768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0 w 10014"/>
              <a:gd name="connsiteY4" fmla="*/ 15768 h 23768"/>
              <a:gd name="connsiteX0" fmla="*/ 0 w 10014"/>
              <a:gd name="connsiteY0" fmla="*/ 15768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0 w 10014"/>
              <a:gd name="connsiteY4" fmla="*/ 15768 h 23768"/>
              <a:gd name="connsiteX0" fmla="*/ 0 w 10014"/>
              <a:gd name="connsiteY0" fmla="*/ 15768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0 w 10014"/>
              <a:gd name="connsiteY4" fmla="*/ 15768 h 23768"/>
              <a:gd name="connsiteX0" fmla="*/ 41 w 10014"/>
              <a:gd name="connsiteY0" fmla="*/ 22435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41 w 10014"/>
              <a:gd name="connsiteY4" fmla="*/ 22435 h 23768"/>
              <a:gd name="connsiteX0" fmla="*/ 41 w 10014"/>
              <a:gd name="connsiteY0" fmla="*/ 22435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41 w 10014"/>
              <a:gd name="connsiteY4" fmla="*/ 22435 h 23768"/>
              <a:gd name="connsiteX0" fmla="*/ 41 w 10014"/>
              <a:gd name="connsiteY0" fmla="*/ 22435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41 w 10014"/>
              <a:gd name="connsiteY4" fmla="*/ 22435 h 23768"/>
              <a:gd name="connsiteX0" fmla="*/ 41 w 10000"/>
              <a:gd name="connsiteY0" fmla="*/ 18667 h 20000"/>
              <a:gd name="connsiteX1" fmla="*/ 9946 w 10000"/>
              <a:gd name="connsiteY1" fmla="*/ 0 h 20000"/>
              <a:gd name="connsiteX2" fmla="*/ 10000 w 10000"/>
              <a:gd name="connsiteY2" fmla="*/ 20000 h 20000"/>
              <a:gd name="connsiteX3" fmla="*/ 0 w 10000"/>
              <a:gd name="connsiteY3" fmla="*/ 20000 h 20000"/>
              <a:gd name="connsiteX4" fmla="*/ 41 w 10000"/>
              <a:gd name="connsiteY4" fmla="*/ 18667 h 20000"/>
              <a:gd name="connsiteX0" fmla="*/ 41 w 10001"/>
              <a:gd name="connsiteY0" fmla="*/ 16348 h 17681"/>
              <a:gd name="connsiteX1" fmla="*/ 10000 w 10001"/>
              <a:gd name="connsiteY1" fmla="*/ 0 h 17681"/>
              <a:gd name="connsiteX2" fmla="*/ 10000 w 10001"/>
              <a:gd name="connsiteY2" fmla="*/ 17681 h 17681"/>
              <a:gd name="connsiteX3" fmla="*/ 0 w 10001"/>
              <a:gd name="connsiteY3" fmla="*/ 17681 h 17681"/>
              <a:gd name="connsiteX4" fmla="*/ 41 w 10001"/>
              <a:gd name="connsiteY4" fmla="*/ 16348 h 17681"/>
              <a:gd name="connsiteX0" fmla="*/ 41 w 10001"/>
              <a:gd name="connsiteY0" fmla="*/ 16357 h 17690"/>
              <a:gd name="connsiteX1" fmla="*/ 4932 w 10001"/>
              <a:gd name="connsiteY1" fmla="*/ 12038 h 17690"/>
              <a:gd name="connsiteX2" fmla="*/ 10000 w 10001"/>
              <a:gd name="connsiteY2" fmla="*/ 9 h 17690"/>
              <a:gd name="connsiteX3" fmla="*/ 10000 w 10001"/>
              <a:gd name="connsiteY3" fmla="*/ 17690 h 17690"/>
              <a:gd name="connsiteX4" fmla="*/ 0 w 10001"/>
              <a:gd name="connsiteY4" fmla="*/ 17690 h 17690"/>
              <a:gd name="connsiteX5" fmla="*/ 41 w 10001"/>
              <a:gd name="connsiteY5" fmla="*/ 16357 h 17690"/>
              <a:gd name="connsiteX0" fmla="*/ 41 w 10001"/>
              <a:gd name="connsiteY0" fmla="*/ 16357 h 17690"/>
              <a:gd name="connsiteX1" fmla="*/ 5217 w 10001"/>
              <a:gd name="connsiteY1" fmla="*/ 13777 h 17690"/>
              <a:gd name="connsiteX2" fmla="*/ 10000 w 10001"/>
              <a:gd name="connsiteY2" fmla="*/ 9 h 17690"/>
              <a:gd name="connsiteX3" fmla="*/ 10000 w 10001"/>
              <a:gd name="connsiteY3" fmla="*/ 17690 h 17690"/>
              <a:gd name="connsiteX4" fmla="*/ 0 w 10001"/>
              <a:gd name="connsiteY4" fmla="*/ 17690 h 17690"/>
              <a:gd name="connsiteX5" fmla="*/ 41 w 10001"/>
              <a:gd name="connsiteY5" fmla="*/ 16357 h 17690"/>
              <a:gd name="connsiteX0" fmla="*/ 2 w 10030"/>
              <a:gd name="connsiteY0" fmla="*/ 15198 h 17690"/>
              <a:gd name="connsiteX1" fmla="*/ 5246 w 10030"/>
              <a:gd name="connsiteY1" fmla="*/ 13777 h 17690"/>
              <a:gd name="connsiteX2" fmla="*/ 10029 w 10030"/>
              <a:gd name="connsiteY2" fmla="*/ 9 h 17690"/>
              <a:gd name="connsiteX3" fmla="*/ 10029 w 10030"/>
              <a:gd name="connsiteY3" fmla="*/ 17690 h 17690"/>
              <a:gd name="connsiteX4" fmla="*/ 29 w 10030"/>
              <a:gd name="connsiteY4" fmla="*/ 17690 h 17690"/>
              <a:gd name="connsiteX5" fmla="*/ 2 w 10030"/>
              <a:gd name="connsiteY5" fmla="*/ 15198 h 17690"/>
              <a:gd name="connsiteX0" fmla="*/ 2 w 10056"/>
              <a:gd name="connsiteY0" fmla="*/ 8831 h 11323"/>
              <a:gd name="connsiteX1" fmla="*/ 5246 w 10056"/>
              <a:gd name="connsiteY1" fmla="*/ 7410 h 11323"/>
              <a:gd name="connsiteX2" fmla="*/ 10056 w 10056"/>
              <a:gd name="connsiteY2" fmla="*/ 19 h 11323"/>
              <a:gd name="connsiteX3" fmla="*/ 10029 w 10056"/>
              <a:gd name="connsiteY3" fmla="*/ 11323 h 11323"/>
              <a:gd name="connsiteX4" fmla="*/ 29 w 10056"/>
              <a:gd name="connsiteY4" fmla="*/ 11323 h 11323"/>
              <a:gd name="connsiteX5" fmla="*/ 2 w 10056"/>
              <a:gd name="connsiteY5" fmla="*/ 8831 h 11323"/>
              <a:gd name="connsiteX0" fmla="*/ 2 w 10042"/>
              <a:gd name="connsiteY0" fmla="*/ 8687 h 11179"/>
              <a:gd name="connsiteX1" fmla="*/ 5246 w 10042"/>
              <a:gd name="connsiteY1" fmla="*/ 7266 h 11179"/>
              <a:gd name="connsiteX2" fmla="*/ 10042 w 10042"/>
              <a:gd name="connsiteY2" fmla="*/ 20 h 11179"/>
              <a:gd name="connsiteX3" fmla="*/ 10029 w 10042"/>
              <a:gd name="connsiteY3" fmla="*/ 11179 h 11179"/>
              <a:gd name="connsiteX4" fmla="*/ 29 w 10042"/>
              <a:gd name="connsiteY4" fmla="*/ 11179 h 11179"/>
              <a:gd name="connsiteX5" fmla="*/ 2 w 10042"/>
              <a:gd name="connsiteY5" fmla="*/ 8687 h 11179"/>
              <a:gd name="connsiteX0" fmla="*/ 2 w 10030"/>
              <a:gd name="connsiteY0" fmla="*/ 8830 h 11322"/>
              <a:gd name="connsiteX1" fmla="*/ 5246 w 10030"/>
              <a:gd name="connsiteY1" fmla="*/ 7409 h 11322"/>
              <a:gd name="connsiteX2" fmla="*/ 10028 w 10030"/>
              <a:gd name="connsiteY2" fmla="*/ 18 h 11322"/>
              <a:gd name="connsiteX3" fmla="*/ 10029 w 10030"/>
              <a:gd name="connsiteY3" fmla="*/ 11322 h 11322"/>
              <a:gd name="connsiteX4" fmla="*/ 29 w 10030"/>
              <a:gd name="connsiteY4" fmla="*/ 11322 h 11322"/>
              <a:gd name="connsiteX5" fmla="*/ 2 w 10030"/>
              <a:gd name="connsiteY5" fmla="*/ 8830 h 11322"/>
              <a:gd name="connsiteX0" fmla="*/ 7 w 10001"/>
              <a:gd name="connsiteY0" fmla="*/ 8155 h 11322"/>
              <a:gd name="connsiteX1" fmla="*/ 5217 w 10001"/>
              <a:gd name="connsiteY1" fmla="*/ 7409 h 11322"/>
              <a:gd name="connsiteX2" fmla="*/ 9999 w 10001"/>
              <a:gd name="connsiteY2" fmla="*/ 18 h 11322"/>
              <a:gd name="connsiteX3" fmla="*/ 10000 w 10001"/>
              <a:gd name="connsiteY3" fmla="*/ 11322 h 11322"/>
              <a:gd name="connsiteX4" fmla="*/ 0 w 10001"/>
              <a:gd name="connsiteY4" fmla="*/ 11322 h 11322"/>
              <a:gd name="connsiteX5" fmla="*/ 7 w 10001"/>
              <a:gd name="connsiteY5" fmla="*/ 8155 h 11322"/>
              <a:gd name="connsiteX0" fmla="*/ 7 w 10001"/>
              <a:gd name="connsiteY0" fmla="*/ 8152 h 11319"/>
              <a:gd name="connsiteX1" fmla="*/ 2958 w 10001"/>
              <a:gd name="connsiteY1" fmla="*/ 7266 h 11319"/>
              <a:gd name="connsiteX2" fmla="*/ 5217 w 10001"/>
              <a:gd name="connsiteY2" fmla="*/ 7406 h 11319"/>
              <a:gd name="connsiteX3" fmla="*/ 9999 w 10001"/>
              <a:gd name="connsiteY3" fmla="*/ 15 h 11319"/>
              <a:gd name="connsiteX4" fmla="*/ 10000 w 10001"/>
              <a:gd name="connsiteY4" fmla="*/ 11319 h 11319"/>
              <a:gd name="connsiteX5" fmla="*/ 0 w 10001"/>
              <a:gd name="connsiteY5" fmla="*/ 11319 h 11319"/>
              <a:gd name="connsiteX6" fmla="*/ 7 w 10001"/>
              <a:gd name="connsiteY6" fmla="*/ 8152 h 11319"/>
              <a:gd name="connsiteX0" fmla="*/ 7 w 10001"/>
              <a:gd name="connsiteY0" fmla="*/ 7140 h 11319"/>
              <a:gd name="connsiteX1" fmla="*/ 2958 w 10001"/>
              <a:gd name="connsiteY1" fmla="*/ 7266 h 11319"/>
              <a:gd name="connsiteX2" fmla="*/ 5217 w 10001"/>
              <a:gd name="connsiteY2" fmla="*/ 7406 h 11319"/>
              <a:gd name="connsiteX3" fmla="*/ 9999 w 10001"/>
              <a:gd name="connsiteY3" fmla="*/ 15 h 11319"/>
              <a:gd name="connsiteX4" fmla="*/ 10000 w 10001"/>
              <a:gd name="connsiteY4" fmla="*/ 11319 h 11319"/>
              <a:gd name="connsiteX5" fmla="*/ 0 w 10001"/>
              <a:gd name="connsiteY5" fmla="*/ 11319 h 11319"/>
              <a:gd name="connsiteX6" fmla="*/ 7 w 10001"/>
              <a:gd name="connsiteY6" fmla="*/ 7140 h 11319"/>
              <a:gd name="connsiteX0" fmla="*/ 7 w 10001"/>
              <a:gd name="connsiteY0" fmla="*/ 7145 h 11324"/>
              <a:gd name="connsiteX1" fmla="*/ 2958 w 10001"/>
              <a:gd name="connsiteY1" fmla="*/ 7271 h 11324"/>
              <a:gd name="connsiteX2" fmla="*/ 6407 w 10001"/>
              <a:gd name="connsiteY2" fmla="*/ 5725 h 11324"/>
              <a:gd name="connsiteX3" fmla="*/ 9999 w 10001"/>
              <a:gd name="connsiteY3" fmla="*/ 20 h 11324"/>
              <a:gd name="connsiteX4" fmla="*/ 10000 w 10001"/>
              <a:gd name="connsiteY4" fmla="*/ 11324 h 11324"/>
              <a:gd name="connsiteX5" fmla="*/ 0 w 10001"/>
              <a:gd name="connsiteY5" fmla="*/ 11324 h 11324"/>
              <a:gd name="connsiteX6" fmla="*/ 7 w 10001"/>
              <a:gd name="connsiteY6" fmla="*/ 7145 h 11324"/>
              <a:gd name="connsiteX0" fmla="*/ 7 w 10000"/>
              <a:gd name="connsiteY0" fmla="*/ 5604 h 9783"/>
              <a:gd name="connsiteX1" fmla="*/ 2958 w 10000"/>
              <a:gd name="connsiteY1" fmla="*/ 5730 h 9783"/>
              <a:gd name="connsiteX2" fmla="*/ 6407 w 10000"/>
              <a:gd name="connsiteY2" fmla="*/ 4184 h 9783"/>
              <a:gd name="connsiteX3" fmla="*/ 9988 w 10000"/>
              <a:gd name="connsiteY3" fmla="*/ 30 h 9783"/>
              <a:gd name="connsiteX4" fmla="*/ 10000 w 10000"/>
              <a:gd name="connsiteY4" fmla="*/ 9783 h 9783"/>
              <a:gd name="connsiteX5" fmla="*/ 0 w 10000"/>
              <a:gd name="connsiteY5" fmla="*/ 9783 h 9783"/>
              <a:gd name="connsiteX6" fmla="*/ 7 w 10000"/>
              <a:gd name="connsiteY6" fmla="*/ 5604 h 9783"/>
              <a:gd name="connsiteX0" fmla="*/ 7 w 10000"/>
              <a:gd name="connsiteY0" fmla="*/ 5697 h 9969"/>
              <a:gd name="connsiteX1" fmla="*/ 2958 w 10000"/>
              <a:gd name="connsiteY1" fmla="*/ 5826 h 9969"/>
              <a:gd name="connsiteX2" fmla="*/ 6407 w 10000"/>
              <a:gd name="connsiteY2" fmla="*/ 4246 h 9969"/>
              <a:gd name="connsiteX3" fmla="*/ 9988 w 10000"/>
              <a:gd name="connsiteY3" fmla="*/ 0 h 9969"/>
              <a:gd name="connsiteX4" fmla="*/ 10000 w 10000"/>
              <a:gd name="connsiteY4" fmla="*/ 9969 h 9969"/>
              <a:gd name="connsiteX5" fmla="*/ 0 w 10000"/>
              <a:gd name="connsiteY5" fmla="*/ 9969 h 9969"/>
              <a:gd name="connsiteX6" fmla="*/ 7 w 10000"/>
              <a:gd name="connsiteY6" fmla="*/ 5697 h 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9969">
                <a:moveTo>
                  <a:pt x="7" y="5697"/>
                </a:moveTo>
                <a:cubicBezTo>
                  <a:pt x="640" y="5225"/>
                  <a:pt x="2090" y="5953"/>
                  <a:pt x="2958" y="5826"/>
                </a:cubicBezTo>
                <a:cubicBezTo>
                  <a:pt x="3826" y="5699"/>
                  <a:pt x="5374" y="5699"/>
                  <a:pt x="6407" y="4246"/>
                </a:cubicBezTo>
                <a:cubicBezTo>
                  <a:pt x="7440" y="2792"/>
                  <a:pt x="9168" y="2112"/>
                  <a:pt x="9988" y="0"/>
                </a:cubicBezTo>
                <a:cubicBezTo>
                  <a:pt x="9983" y="8098"/>
                  <a:pt x="10005" y="1870"/>
                  <a:pt x="10000" y="9969"/>
                </a:cubicBezTo>
                <a:lnTo>
                  <a:pt x="0" y="9969"/>
                </a:lnTo>
                <a:cubicBezTo>
                  <a:pt x="14" y="9515"/>
                  <a:pt x="-7" y="6151"/>
                  <a:pt x="7" y="569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Picture 2" descr="http://www.impac.com.mx/_img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388" y="6192084"/>
            <a:ext cx="785611" cy="74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05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Resultado de imagen para rollo prefabric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46" y="3415095"/>
            <a:ext cx="3511871" cy="302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4653" y="138980"/>
            <a:ext cx="6600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effectLst/>
                <a:latin typeface="Arial" panose="020B0604020202020204" pitchFamily="34" charset="0"/>
              </a:rPr>
              <a:t>SISTEMAS DE IMPERMEABLIZACION DESTINADOS A APLICACIONES INDUSTRIALES</a:t>
            </a:r>
            <a:endParaRPr lang="es-MX" sz="2000" b="1" dirty="0"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4451" y="1315816"/>
            <a:ext cx="873509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effectLst/>
                <a:latin typeface="Arial" panose="020B0604020202020204" pitchFamily="34" charset="0"/>
              </a:rPr>
              <a:t>Sistemas PREFABICADOS y ACRILICOS</a:t>
            </a:r>
          </a:p>
          <a:p>
            <a:endParaRPr lang="es-MX" sz="1600" dirty="0" smtClean="0">
              <a:effectLst/>
              <a:latin typeface="Arial" panose="020B0604020202020204" pitchFamily="34" charset="0"/>
            </a:endParaRPr>
          </a:p>
          <a:p>
            <a:r>
              <a:rPr lang="es-MX" sz="1600" dirty="0" smtClean="0">
                <a:effectLst/>
                <a:latin typeface="Arial" panose="020B0604020202020204" pitchFamily="34" charset="0"/>
              </a:rPr>
              <a:t>Estos productos fueron el parte aguas en los sistemas impermeables y representan el inicio de los sistemas de impermeabilización a base de membranas o mantos a la medida de las azoteas en donde se colocaban, ofrecían por primera vez un período de garantía prologando de entre 5 y 8 años.</a:t>
            </a:r>
            <a:endParaRPr lang="es-MX" sz="160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6148" name="Picture 4" descr="Resultado de imagen para rollo prefabricado impa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5" r="35493"/>
          <a:stretch/>
        </p:blipFill>
        <p:spPr bwMode="auto">
          <a:xfrm>
            <a:off x="759853" y="3434347"/>
            <a:ext cx="1188326" cy="260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n para rollo prefabricado impa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5" r="35493"/>
          <a:stretch/>
        </p:blipFill>
        <p:spPr bwMode="auto">
          <a:xfrm>
            <a:off x="912253" y="3586747"/>
            <a:ext cx="1188326" cy="260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sultado de imagen para rollo prefabricado impa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5" r="35493"/>
          <a:stretch/>
        </p:blipFill>
        <p:spPr bwMode="auto">
          <a:xfrm>
            <a:off x="1064653" y="3739147"/>
            <a:ext cx="1188326" cy="260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sultado de imagen para rollo prefabricado impa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5" r="35493"/>
          <a:stretch/>
        </p:blipFill>
        <p:spPr bwMode="auto">
          <a:xfrm>
            <a:off x="1217053" y="3891547"/>
            <a:ext cx="1188326" cy="260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Resultado de imagen para impermeabilizante acrili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042" y="3415095"/>
            <a:ext cx="4044501" cy="302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IMPAC® 5000 Fibratad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924" y="3739147"/>
            <a:ext cx="2745004" cy="256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lowchart: Manual Input 33"/>
          <p:cNvSpPr/>
          <p:nvPr/>
        </p:nvSpPr>
        <p:spPr>
          <a:xfrm>
            <a:off x="0" y="6349285"/>
            <a:ext cx="9144000" cy="50871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4"/>
              <a:gd name="connsiteY0" fmla="*/ 15768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0 w 10014"/>
              <a:gd name="connsiteY4" fmla="*/ 15768 h 23768"/>
              <a:gd name="connsiteX0" fmla="*/ 0 w 10014"/>
              <a:gd name="connsiteY0" fmla="*/ 15768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0 w 10014"/>
              <a:gd name="connsiteY4" fmla="*/ 15768 h 23768"/>
              <a:gd name="connsiteX0" fmla="*/ 0 w 10014"/>
              <a:gd name="connsiteY0" fmla="*/ 15768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0 w 10014"/>
              <a:gd name="connsiteY4" fmla="*/ 15768 h 23768"/>
              <a:gd name="connsiteX0" fmla="*/ 41 w 10014"/>
              <a:gd name="connsiteY0" fmla="*/ 22435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41 w 10014"/>
              <a:gd name="connsiteY4" fmla="*/ 22435 h 23768"/>
              <a:gd name="connsiteX0" fmla="*/ 41 w 10014"/>
              <a:gd name="connsiteY0" fmla="*/ 22435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41 w 10014"/>
              <a:gd name="connsiteY4" fmla="*/ 22435 h 23768"/>
              <a:gd name="connsiteX0" fmla="*/ 41 w 10014"/>
              <a:gd name="connsiteY0" fmla="*/ 22435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41 w 10014"/>
              <a:gd name="connsiteY4" fmla="*/ 22435 h 23768"/>
              <a:gd name="connsiteX0" fmla="*/ 41 w 10000"/>
              <a:gd name="connsiteY0" fmla="*/ 18667 h 20000"/>
              <a:gd name="connsiteX1" fmla="*/ 9946 w 10000"/>
              <a:gd name="connsiteY1" fmla="*/ 0 h 20000"/>
              <a:gd name="connsiteX2" fmla="*/ 10000 w 10000"/>
              <a:gd name="connsiteY2" fmla="*/ 20000 h 20000"/>
              <a:gd name="connsiteX3" fmla="*/ 0 w 10000"/>
              <a:gd name="connsiteY3" fmla="*/ 20000 h 20000"/>
              <a:gd name="connsiteX4" fmla="*/ 41 w 10000"/>
              <a:gd name="connsiteY4" fmla="*/ 18667 h 20000"/>
              <a:gd name="connsiteX0" fmla="*/ 41 w 10001"/>
              <a:gd name="connsiteY0" fmla="*/ 16348 h 17681"/>
              <a:gd name="connsiteX1" fmla="*/ 10000 w 10001"/>
              <a:gd name="connsiteY1" fmla="*/ 0 h 17681"/>
              <a:gd name="connsiteX2" fmla="*/ 10000 w 10001"/>
              <a:gd name="connsiteY2" fmla="*/ 17681 h 17681"/>
              <a:gd name="connsiteX3" fmla="*/ 0 w 10001"/>
              <a:gd name="connsiteY3" fmla="*/ 17681 h 17681"/>
              <a:gd name="connsiteX4" fmla="*/ 41 w 10001"/>
              <a:gd name="connsiteY4" fmla="*/ 16348 h 17681"/>
              <a:gd name="connsiteX0" fmla="*/ 41 w 10001"/>
              <a:gd name="connsiteY0" fmla="*/ 16357 h 17690"/>
              <a:gd name="connsiteX1" fmla="*/ 4932 w 10001"/>
              <a:gd name="connsiteY1" fmla="*/ 12038 h 17690"/>
              <a:gd name="connsiteX2" fmla="*/ 10000 w 10001"/>
              <a:gd name="connsiteY2" fmla="*/ 9 h 17690"/>
              <a:gd name="connsiteX3" fmla="*/ 10000 w 10001"/>
              <a:gd name="connsiteY3" fmla="*/ 17690 h 17690"/>
              <a:gd name="connsiteX4" fmla="*/ 0 w 10001"/>
              <a:gd name="connsiteY4" fmla="*/ 17690 h 17690"/>
              <a:gd name="connsiteX5" fmla="*/ 41 w 10001"/>
              <a:gd name="connsiteY5" fmla="*/ 16357 h 17690"/>
              <a:gd name="connsiteX0" fmla="*/ 41 w 10001"/>
              <a:gd name="connsiteY0" fmla="*/ 16357 h 17690"/>
              <a:gd name="connsiteX1" fmla="*/ 5217 w 10001"/>
              <a:gd name="connsiteY1" fmla="*/ 13777 h 17690"/>
              <a:gd name="connsiteX2" fmla="*/ 10000 w 10001"/>
              <a:gd name="connsiteY2" fmla="*/ 9 h 17690"/>
              <a:gd name="connsiteX3" fmla="*/ 10000 w 10001"/>
              <a:gd name="connsiteY3" fmla="*/ 17690 h 17690"/>
              <a:gd name="connsiteX4" fmla="*/ 0 w 10001"/>
              <a:gd name="connsiteY4" fmla="*/ 17690 h 17690"/>
              <a:gd name="connsiteX5" fmla="*/ 41 w 10001"/>
              <a:gd name="connsiteY5" fmla="*/ 16357 h 17690"/>
              <a:gd name="connsiteX0" fmla="*/ 2 w 10030"/>
              <a:gd name="connsiteY0" fmla="*/ 15198 h 17690"/>
              <a:gd name="connsiteX1" fmla="*/ 5246 w 10030"/>
              <a:gd name="connsiteY1" fmla="*/ 13777 h 17690"/>
              <a:gd name="connsiteX2" fmla="*/ 10029 w 10030"/>
              <a:gd name="connsiteY2" fmla="*/ 9 h 17690"/>
              <a:gd name="connsiteX3" fmla="*/ 10029 w 10030"/>
              <a:gd name="connsiteY3" fmla="*/ 17690 h 17690"/>
              <a:gd name="connsiteX4" fmla="*/ 29 w 10030"/>
              <a:gd name="connsiteY4" fmla="*/ 17690 h 17690"/>
              <a:gd name="connsiteX5" fmla="*/ 2 w 10030"/>
              <a:gd name="connsiteY5" fmla="*/ 15198 h 17690"/>
              <a:gd name="connsiteX0" fmla="*/ 2 w 10056"/>
              <a:gd name="connsiteY0" fmla="*/ 8831 h 11323"/>
              <a:gd name="connsiteX1" fmla="*/ 5246 w 10056"/>
              <a:gd name="connsiteY1" fmla="*/ 7410 h 11323"/>
              <a:gd name="connsiteX2" fmla="*/ 10056 w 10056"/>
              <a:gd name="connsiteY2" fmla="*/ 19 h 11323"/>
              <a:gd name="connsiteX3" fmla="*/ 10029 w 10056"/>
              <a:gd name="connsiteY3" fmla="*/ 11323 h 11323"/>
              <a:gd name="connsiteX4" fmla="*/ 29 w 10056"/>
              <a:gd name="connsiteY4" fmla="*/ 11323 h 11323"/>
              <a:gd name="connsiteX5" fmla="*/ 2 w 10056"/>
              <a:gd name="connsiteY5" fmla="*/ 8831 h 11323"/>
              <a:gd name="connsiteX0" fmla="*/ 2 w 10042"/>
              <a:gd name="connsiteY0" fmla="*/ 8687 h 11179"/>
              <a:gd name="connsiteX1" fmla="*/ 5246 w 10042"/>
              <a:gd name="connsiteY1" fmla="*/ 7266 h 11179"/>
              <a:gd name="connsiteX2" fmla="*/ 10042 w 10042"/>
              <a:gd name="connsiteY2" fmla="*/ 20 h 11179"/>
              <a:gd name="connsiteX3" fmla="*/ 10029 w 10042"/>
              <a:gd name="connsiteY3" fmla="*/ 11179 h 11179"/>
              <a:gd name="connsiteX4" fmla="*/ 29 w 10042"/>
              <a:gd name="connsiteY4" fmla="*/ 11179 h 11179"/>
              <a:gd name="connsiteX5" fmla="*/ 2 w 10042"/>
              <a:gd name="connsiteY5" fmla="*/ 8687 h 11179"/>
              <a:gd name="connsiteX0" fmla="*/ 2 w 10030"/>
              <a:gd name="connsiteY0" fmla="*/ 8830 h 11322"/>
              <a:gd name="connsiteX1" fmla="*/ 5246 w 10030"/>
              <a:gd name="connsiteY1" fmla="*/ 7409 h 11322"/>
              <a:gd name="connsiteX2" fmla="*/ 10028 w 10030"/>
              <a:gd name="connsiteY2" fmla="*/ 18 h 11322"/>
              <a:gd name="connsiteX3" fmla="*/ 10029 w 10030"/>
              <a:gd name="connsiteY3" fmla="*/ 11322 h 11322"/>
              <a:gd name="connsiteX4" fmla="*/ 29 w 10030"/>
              <a:gd name="connsiteY4" fmla="*/ 11322 h 11322"/>
              <a:gd name="connsiteX5" fmla="*/ 2 w 10030"/>
              <a:gd name="connsiteY5" fmla="*/ 8830 h 11322"/>
              <a:gd name="connsiteX0" fmla="*/ 7 w 10001"/>
              <a:gd name="connsiteY0" fmla="*/ 8155 h 11322"/>
              <a:gd name="connsiteX1" fmla="*/ 5217 w 10001"/>
              <a:gd name="connsiteY1" fmla="*/ 7409 h 11322"/>
              <a:gd name="connsiteX2" fmla="*/ 9999 w 10001"/>
              <a:gd name="connsiteY2" fmla="*/ 18 h 11322"/>
              <a:gd name="connsiteX3" fmla="*/ 10000 w 10001"/>
              <a:gd name="connsiteY3" fmla="*/ 11322 h 11322"/>
              <a:gd name="connsiteX4" fmla="*/ 0 w 10001"/>
              <a:gd name="connsiteY4" fmla="*/ 11322 h 11322"/>
              <a:gd name="connsiteX5" fmla="*/ 7 w 10001"/>
              <a:gd name="connsiteY5" fmla="*/ 8155 h 11322"/>
              <a:gd name="connsiteX0" fmla="*/ 7 w 10001"/>
              <a:gd name="connsiteY0" fmla="*/ 8152 h 11319"/>
              <a:gd name="connsiteX1" fmla="*/ 2958 w 10001"/>
              <a:gd name="connsiteY1" fmla="*/ 7266 h 11319"/>
              <a:gd name="connsiteX2" fmla="*/ 5217 w 10001"/>
              <a:gd name="connsiteY2" fmla="*/ 7406 h 11319"/>
              <a:gd name="connsiteX3" fmla="*/ 9999 w 10001"/>
              <a:gd name="connsiteY3" fmla="*/ 15 h 11319"/>
              <a:gd name="connsiteX4" fmla="*/ 10000 w 10001"/>
              <a:gd name="connsiteY4" fmla="*/ 11319 h 11319"/>
              <a:gd name="connsiteX5" fmla="*/ 0 w 10001"/>
              <a:gd name="connsiteY5" fmla="*/ 11319 h 11319"/>
              <a:gd name="connsiteX6" fmla="*/ 7 w 10001"/>
              <a:gd name="connsiteY6" fmla="*/ 8152 h 11319"/>
              <a:gd name="connsiteX0" fmla="*/ 7 w 10001"/>
              <a:gd name="connsiteY0" fmla="*/ 7140 h 11319"/>
              <a:gd name="connsiteX1" fmla="*/ 2958 w 10001"/>
              <a:gd name="connsiteY1" fmla="*/ 7266 h 11319"/>
              <a:gd name="connsiteX2" fmla="*/ 5217 w 10001"/>
              <a:gd name="connsiteY2" fmla="*/ 7406 h 11319"/>
              <a:gd name="connsiteX3" fmla="*/ 9999 w 10001"/>
              <a:gd name="connsiteY3" fmla="*/ 15 h 11319"/>
              <a:gd name="connsiteX4" fmla="*/ 10000 w 10001"/>
              <a:gd name="connsiteY4" fmla="*/ 11319 h 11319"/>
              <a:gd name="connsiteX5" fmla="*/ 0 w 10001"/>
              <a:gd name="connsiteY5" fmla="*/ 11319 h 11319"/>
              <a:gd name="connsiteX6" fmla="*/ 7 w 10001"/>
              <a:gd name="connsiteY6" fmla="*/ 7140 h 11319"/>
              <a:gd name="connsiteX0" fmla="*/ 7 w 10001"/>
              <a:gd name="connsiteY0" fmla="*/ 7145 h 11324"/>
              <a:gd name="connsiteX1" fmla="*/ 2958 w 10001"/>
              <a:gd name="connsiteY1" fmla="*/ 7271 h 11324"/>
              <a:gd name="connsiteX2" fmla="*/ 6407 w 10001"/>
              <a:gd name="connsiteY2" fmla="*/ 5725 h 11324"/>
              <a:gd name="connsiteX3" fmla="*/ 9999 w 10001"/>
              <a:gd name="connsiteY3" fmla="*/ 20 h 11324"/>
              <a:gd name="connsiteX4" fmla="*/ 10000 w 10001"/>
              <a:gd name="connsiteY4" fmla="*/ 11324 h 11324"/>
              <a:gd name="connsiteX5" fmla="*/ 0 w 10001"/>
              <a:gd name="connsiteY5" fmla="*/ 11324 h 11324"/>
              <a:gd name="connsiteX6" fmla="*/ 7 w 10001"/>
              <a:gd name="connsiteY6" fmla="*/ 7145 h 11324"/>
              <a:gd name="connsiteX0" fmla="*/ 7 w 10000"/>
              <a:gd name="connsiteY0" fmla="*/ 5604 h 9783"/>
              <a:gd name="connsiteX1" fmla="*/ 2958 w 10000"/>
              <a:gd name="connsiteY1" fmla="*/ 5730 h 9783"/>
              <a:gd name="connsiteX2" fmla="*/ 6407 w 10000"/>
              <a:gd name="connsiteY2" fmla="*/ 4184 h 9783"/>
              <a:gd name="connsiteX3" fmla="*/ 9988 w 10000"/>
              <a:gd name="connsiteY3" fmla="*/ 30 h 9783"/>
              <a:gd name="connsiteX4" fmla="*/ 10000 w 10000"/>
              <a:gd name="connsiteY4" fmla="*/ 9783 h 9783"/>
              <a:gd name="connsiteX5" fmla="*/ 0 w 10000"/>
              <a:gd name="connsiteY5" fmla="*/ 9783 h 9783"/>
              <a:gd name="connsiteX6" fmla="*/ 7 w 10000"/>
              <a:gd name="connsiteY6" fmla="*/ 5604 h 9783"/>
              <a:gd name="connsiteX0" fmla="*/ 7 w 10000"/>
              <a:gd name="connsiteY0" fmla="*/ 5697 h 9969"/>
              <a:gd name="connsiteX1" fmla="*/ 2958 w 10000"/>
              <a:gd name="connsiteY1" fmla="*/ 5826 h 9969"/>
              <a:gd name="connsiteX2" fmla="*/ 6407 w 10000"/>
              <a:gd name="connsiteY2" fmla="*/ 4246 h 9969"/>
              <a:gd name="connsiteX3" fmla="*/ 9988 w 10000"/>
              <a:gd name="connsiteY3" fmla="*/ 0 h 9969"/>
              <a:gd name="connsiteX4" fmla="*/ 10000 w 10000"/>
              <a:gd name="connsiteY4" fmla="*/ 9969 h 9969"/>
              <a:gd name="connsiteX5" fmla="*/ 0 w 10000"/>
              <a:gd name="connsiteY5" fmla="*/ 9969 h 9969"/>
              <a:gd name="connsiteX6" fmla="*/ 7 w 10000"/>
              <a:gd name="connsiteY6" fmla="*/ 5697 h 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9969">
                <a:moveTo>
                  <a:pt x="7" y="5697"/>
                </a:moveTo>
                <a:cubicBezTo>
                  <a:pt x="640" y="5225"/>
                  <a:pt x="2090" y="5953"/>
                  <a:pt x="2958" y="5826"/>
                </a:cubicBezTo>
                <a:cubicBezTo>
                  <a:pt x="3826" y="5699"/>
                  <a:pt x="5374" y="5699"/>
                  <a:pt x="6407" y="4246"/>
                </a:cubicBezTo>
                <a:cubicBezTo>
                  <a:pt x="7440" y="2792"/>
                  <a:pt x="9168" y="2112"/>
                  <a:pt x="9988" y="0"/>
                </a:cubicBezTo>
                <a:cubicBezTo>
                  <a:pt x="9983" y="8098"/>
                  <a:pt x="10005" y="1870"/>
                  <a:pt x="10000" y="9969"/>
                </a:cubicBezTo>
                <a:lnTo>
                  <a:pt x="0" y="9969"/>
                </a:lnTo>
                <a:cubicBezTo>
                  <a:pt x="14" y="9515"/>
                  <a:pt x="-7" y="6151"/>
                  <a:pt x="7" y="569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" name="Picture 2" descr="http://www.impac.com.mx/_img/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388" y="6192084"/>
            <a:ext cx="785611" cy="74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12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Resultado de imagen para rollo prefabricado grav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347" y="3286648"/>
            <a:ext cx="3740439" cy="252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2992" y="286564"/>
            <a:ext cx="855479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effectLst/>
                <a:latin typeface="Arial" panose="020B0604020202020204" pitchFamily="34" charset="0"/>
              </a:rPr>
              <a:t>Sistemas de membranas prefabricadas asfálticas APP Y SBS </a:t>
            </a:r>
          </a:p>
          <a:p>
            <a:endParaRPr lang="es-MX" sz="1600" dirty="0" smtClean="0">
              <a:latin typeface="Arial" panose="020B0604020202020204" pitchFamily="34" charset="0"/>
            </a:endParaRPr>
          </a:p>
          <a:p>
            <a:endParaRPr lang="es-MX" sz="1600" dirty="0">
              <a:latin typeface="Arial" panose="020B0604020202020204" pitchFamily="34" charset="0"/>
            </a:endParaRPr>
          </a:p>
          <a:p>
            <a:r>
              <a:rPr lang="es-MX" sz="1600" dirty="0" smtClean="0">
                <a:effectLst/>
                <a:latin typeface="Arial" panose="020B0604020202020204" pitchFamily="34" charset="0"/>
              </a:rPr>
              <a:t>Este material, representa el sistema de tecnología de punta mas avanzado que existe. Ya que se concibe la manufactura de mezclas asfálticas tratadas con productos químicos (polímeros) y refuerzos de fibra de vidrio o poliéster</a:t>
            </a:r>
            <a:r>
              <a:rPr lang="es-MX" sz="1600" dirty="0" smtClean="0">
                <a:latin typeface="Arial" panose="020B0604020202020204" pitchFamily="34" charset="0"/>
              </a:rPr>
              <a:t>.</a:t>
            </a:r>
          </a:p>
          <a:p>
            <a:endParaRPr lang="es-MX" sz="1600" dirty="0" smtClean="0">
              <a:latin typeface="Arial" panose="020B0604020202020204" pitchFamily="34" charset="0"/>
            </a:endParaRPr>
          </a:p>
          <a:p>
            <a:endParaRPr lang="es-MX" sz="16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600" dirty="0" smtClean="0">
                <a:latin typeface="Arial" panose="020B0604020202020204" pitchFamily="34" charset="0"/>
              </a:rPr>
              <a:t>Tiene la c</a:t>
            </a:r>
            <a:r>
              <a:rPr lang="es-MX" sz="1600" dirty="0" smtClean="0">
                <a:effectLst/>
                <a:latin typeface="Arial" panose="020B0604020202020204" pitchFamily="34" charset="0"/>
              </a:rPr>
              <a:t>apacidad de formar mantos impermeables a la medida de las azoteas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1600" dirty="0" smtClean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600" dirty="0" smtClean="0">
                <a:latin typeface="Arial" panose="020B0604020202020204" pitchFamily="34" charset="0"/>
              </a:rPr>
              <a:t>Se aplica por fusión de rollos entre sí por la acción de soplete. (Termo fusión)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1600" dirty="0" smtClean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600" dirty="0" smtClean="0">
                <a:latin typeface="Arial" panose="020B0604020202020204" pitchFamily="34" charset="0"/>
              </a:rPr>
              <a:t>Excelente adherencia a la superficie en azoteas</a:t>
            </a:r>
          </a:p>
          <a:p>
            <a:endParaRPr lang="es-MX" sz="1600" dirty="0" smtClean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600" dirty="0" smtClean="0">
                <a:latin typeface="Arial" panose="020B0604020202020204" pitchFamily="34" charset="0"/>
              </a:rPr>
              <a:t>Alta resistencia del material </a:t>
            </a:r>
          </a:p>
          <a:p>
            <a:r>
              <a:rPr lang="es-MX" sz="1600" dirty="0" smtClean="0">
                <a:latin typeface="Arial" panose="020B0604020202020204" pitchFamily="34" charset="0"/>
              </a:rPr>
              <a:t>y acción del Intemperismo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1600" dirty="0" smtClean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600" dirty="0" smtClean="0">
                <a:latin typeface="Arial" panose="020B0604020202020204" pitchFamily="34" charset="0"/>
              </a:rPr>
              <a:t>Nulo mantenimiento durante </a:t>
            </a:r>
          </a:p>
          <a:p>
            <a:r>
              <a:rPr lang="es-MX" sz="1600" dirty="0" smtClean="0">
                <a:latin typeface="Arial" panose="020B0604020202020204" pitchFamily="34" charset="0"/>
              </a:rPr>
              <a:t>el período de garantía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1600" dirty="0" smtClean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600" dirty="0" smtClean="0">
                <a:latin typeface="Arial" panose="020B0604020202020204" pitchFamily="34" charset="0"/>
              </a:rPr>
              <a:t>Acabado estético por la integración </a:t>
            </a:r>
          </a:p>
          <a:p>
            <a:r>
              <a:rPr lang="es-MX" sz="1600" dirty="0" smtClean="0">
                <a:latin typeface="Arial" panose="020B0604020202020204" pitchFamily="34" charset="0"/>
              </a:rPr>
              <a:t>de hojuelas y gravillas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1600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600" dirty="0" smtClean="0">
                <a:latin typeface="Arial" panose="020B0604020202020204" pitchFamily="34" charset="0"/>
              </a:rPr>
              <a:t>Compatible para recubrimiento acrílico (poner sobre prefabricado el acrílico)</a:t>
            </a:r>
          </a:p>
          <a:p>
            <a:endParaRPr lang="es-MX" sz="160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4" descr="Resultado de imagen para rollo prefabricado impa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5" r="35493"/>
          <a:stretch/>
        </p:blipFill>
        <p:spPr bwMode="auto">
          <a:xfrm>
            <a:off x="5210379" y="3286648"/>
            <a:ext cx="942961" cy="206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sultado de imagen para rollo prefabricado impa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5" r="35493"/>
          <a:stretch/>
        </p:blipFill>
        <p:spPr bwMode="auto">
          <a:xfrm>
            <a:off x="5362779" y="3439048"/>
            <a:ext cx="942961" cy="206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n para rollo prefabricado impa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5" r="35493"/>
          <a:stretch/>
        </p:blipFill>
        <p:spPr bwMode="auto">
          <a:xfrm>
            <a:off x="5515179" y="3591448"/>
            <a:ext cx="942961" cy="206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sultado de imagen para rollo prefabricado impa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5" r="35493"/>
          <a:stretch/>
        </p:blipFill>
        <p:spPr bwMode="auto">
          <a:xfrm>
            <a:off x="5667579" y="3743848"/>
            <a:ext cx="942961" cy="206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impac.com.mx/_img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111" y="3258912"/>
            <a:ext cx="120967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owchart: Manual Input 33"/>
          <p:cNvSpPr/>
          <p:nvPr/>
        </p:nvSpPr>
        <p:spPr>
          <a:xfrm>
            <a:off x="0" y="6349285"/>
            <a:ext cx="9144000" cy="50871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4"/>
              <a:gd name="connsiteY0" fmla="*/ 15768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0 w 10014"/>
              <a:gd name="connsiteY4" fmla="*/ 15768 h 23768"/>
              <a:gd name="connsiteX0" fmla="*/ 0 w 10014"/>
              <a:gd name="connsiteY0" fmla="*/ 15768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0 w 10014"/>
              <a:gd name="connsiteY4" fmla="*/ 15768 h 23768"/>
              <a:gd name="connsiteX0" fmla="*/ 0 w 10014"/>
              <a:gd name="connsiteY0" fmla="*/ 15768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0 w 10014"/>
              <a:gd name="connsiteY4" fmla="*/ 15768 h 23768"/>
              <a:gd name="connsiteX0" fmla="*/ 41 w 10014"/>
              <a:gd name="connsiteY0" fmla="*/ 22435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41 w 10014"/>
              <a:gd name="connsiteY4" fmla="*/ 22435 h 23768"/>
              <a:gd name="connsiteX0" fmla="*/ 41 w 10014"/>
              <a:gd name="connsiteY0" fmla="*/ 22435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41 w 10014"/>
              <a:gd name="connsiteY4" fmla="*/ 22435 h 23768"/>
              <a:gd name="connsiteX0" fmla="*/ 41 w 10014"/>
              <a:gd name="connsiteY0" fmla="*/ 22435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41 w 10014"/>
              <a:gd name="connsiteY4" fmla="*/ 22435 h 23768"/>
              <a:gd name="connsiteX0" fmla="*/ 41 w 10000"/>
              <a:gd name="connsiteY0" fmla="*/ 18667 h 20000"/>
              <a:gd name="connsiteX1" fmla="*/ 9946 w 10000"/>
              <a:gd name="connsiteY1" fmla="*/ 0 h 20000"/>
              <a:gd name="connsiteX2" fmla="*/ 10000 w 10000"/>
              <a:gd name="connsiteY2" fmla="*/ 20000 h 20000"/>
              <a:gd name="connsiteX3" fmla="*/ 0 w 10000"/>
              <a:gd name="connsiteY3" fmla="*/ 20000 h 20000"/>
              <a:gd name="connsiteX4" fmla="*/ 41 w 10000"/>
              <a:gd name="connsiteY4" fmla="*/ 18667 h 20000"/>
              <a:gd name="connsiteX0" fmla="*/ 41 w 10001"/>
              <a:gd name="connsiteY0" fmla="*/ 16348 h 17681"/>
              <a:gd name="connsiteX1" fmla="*/ 10000 w 10001"/>
              <a:gd name="connsiteY1" fmla="*/ 0 h 17681"/>
              <a:gd name="connsiteX2" fmla="*/ 10000 w 10001"/>
              <a:gd name="connsiteY2" fmla="*/ 17681 h 17681"/>
              <a:gd name="connsiteX3" fmla="*/ 0 w 10001"/>
              <a:gd name="connsiteY3" fmla="*/ 17681 h 17681"/>
              <a:gd name="connsiteX4" fmla="*/ 41 w 10001"/>
              <a:gd name="connsiteY4" fmla="*/ 16348 h 17681"/>
              <a:gd name="connsiteX0" fmla="*/ 41 w 10001"/>
              <a:gd name="connsiteY0" fmla="*/ 16357 h 17690"/>
              <a:gd name="connsiteX1" fmla="*/ 4932 w 10001"/>
              <a:gd name="connsiteY1" fmla="*/ 12038 h 17690"/>
              <a:gd name="connsiteX2" fmla="*/ 10000 w 10001"/>
              <a:gd name="connsiteY2" fmla="*/ 9 h 17690"/>
              <a:gd name="connsiteX3" fmla="*/ 10000 w 10001"/>
              <a:gd name="connsiteY3" fmla="*/ 17690 h 17690"/>
              <a:gd name="connsiteX4" fmla="*/ 0 w 10001"/>
              <a:gd name="connsiteY4" fmla="*/ 17690 h 17690"/>
              <a:gd name="connsiteX5" fmla="*/ 41 w 10001"/>
              <a:gd name="connsiteY5" fmla="*/ 16357 h 17690"/>
              <a:gd name="connsiteX0" fmla="*/ 41 w 10001"/>
              <a:gd name="connsiteY0" fmla="*/ 16357 h 17690"/>
              <a:gd name="connsiteX1" fmla="*/ 5217 w 10001"/>
              <a:gd name="connsiteY1" fmla="*/ 13777 h 17690"/>
              <a:gd name="connsiteX2" fmla="*/ 10000 w 10001"/>
              <a:gd name="connsiteY2" fmla="*/ 9 h 17690"/>
              <a:gd name="connsiteX3" fmla="*/ 10000 w 10001"/>
              <a:gd name="connsiteY3" fmla="*/ 17690 h 17690"/>
              <a:gd name="connsiteX4" fmla="*/ 0 w 10001"/>
              <a:gd name="connsiteY4" fmla="*/ 17690 h 17690"/>
              <a:gd name="connsiteX5" fmla="*/ 41 w 10001"/>
              <a:gd name="connsiteY5" fmla="*/ 16357 h 17690"/>
              <a:gd name="connsiteX0" fmla="*/ 2 w 10030"/>
              <a:gd name="connsiteY0" fmla="*/ 15198 h 17690"/>
              <a:gd name="connsiteX1" fmla="*/ 5246 w 10030"/>
              <a:gd name="connsiteY1" fmla="*/ 13777 h 17690"/>
              <a:gd name="connsiteX2" fmla="*/ 10029 w 10030"/>
              <a:gd name="connsiteY2" fmla="*/ 9 h 17690"/>
              <a:gd name="connsiteX3" fmla="*/ 10029 w 10030"/>
              <a:gd name="connsiteY3" fmla="*/ 17690 h 17690"/>
              <a:gd name="connsiteX4" fmla="*/ 29 w 10030"/>
              <a:gd name="connsiteY4" fmla="*/ 17690 h 17690"/>
              <a:gd name="connsiteX5" fmla="*/ 2 w 10030"/>
              <a:gd name="connsiteY5" fmla="*/ 15198 h 17690"/>
              <a:gd name="connsiteX0" fmla="*/ 2 w 10056"/>
              <a:gd name="connsiteY0" fmla="*/ 8831 h 11323"/>
              <a:gd name="connsiteX1" fmla="*/ 5246 w 10056"/>
              <a:gd name="connsiteY1" fmla="*/ 7410 h 11323"/>
              <a:gd name="connsiteX2" fmla="*/ 10056 w 10056"/>
              <a:gd name="connsiteY2" fmla="*/ 19 h 11323"/>
              <a:gd name="connsiteX3" fmla="*/ 10029 w 10056"/>
              <a:gd name="connsiteY3" fmla="*/ 11323 h 11323"/>
              <a:gd name="connsiteX4" fmla="*/ 29 w 10056"/>
              <a:gd name="connsiteY4" fmla="*/ 11323 h 11323"/>
              <a:gd name="connsiteX5" fmla="*/ 2 w 10056"/>
              <a:gd name="connsiteY5" fmla="*/ 8831 h 11323"/>
              <a:gd name="connsiteX0" fmla="*/ 2 w 10042"/>
              <a:gd name="connsiteY0" fmla="*/ 8687 h 11179"/>
              <a:gd name="connsiteX1" fmla="*/ 5246 w 10042"/>
              <a:gd name="connsiteY1" fmla="*/ 7266 h 11179"/>
              <a:gd name="connsiteX2" fmla="*/ 10042 w 10042"/>
              <a:gd name="connsiteY2" fmla="*/ 20 h 11179"/>
              <a:gd name="connsiteX3" fmla="*/ 10029 w 10042"/>
              <a:gd name="connsiteY3" fmla="*/ 11179 h 11179"/>
              <a:gd name="connsiteX4" fmla="*/ 29 w 10042"/>
              <a:gd name="connsiteY4" fmla="*/ 11179 h 11179"/>
              <a:gd name="connsiteX5" fmla="*/ 2 w 10042"/>
              <a:gd name="connsiteY5" fmla="*/ 8687 h 11179"/>
              <a:gd name="connsiteX0" fmla="*/ 2 w 10030"/>
              <a:gd name="connsiteY0" fmla="*/ 8830 h 11322"/>
              <a:gd name="connsiteX1" fmla="*/ 5246 w 10030"/>
              <a:gd name="connsiteY1" fmla="*/ 7409 h 11322"/>
              <a:gd name="connsiteX2" fmla="*/ 10028 w 10030"/>
              <a:gd name="connsiteY2" fmla="*/ 18 h 11322"/>
              <a:gd name="connsiteX3" fmla="*/ 10029 w 10030"/>
              <a:gd name="connsiteY3" fmla="*/ 11322 h 11322"/>
              <a:gd name="connsiteX4" fmla="*/ 29 w 10030"/>
              <a:gd name="connsiteY4" fmla="*/ 11322 h 11322"/>
              <a:gd name="connsiteX5" fmla="*/ 2 w 10030"/>
              <a:gd name="connsiteY5" fmla="*/ 8830 h 11322"/>
              <a:gd name="connsiteX0" fmla="*/ 7 w 10001"/>
              <a:gd name="connsiteY0" fmla="*/ 8155 h 11322"/>
              <a:gd name="connsiteX1" fmla="*/ 5217 w 10001"/>
              <a:gd name="connsiteY1" fmla="*/ 7409 h 11322"/>
              <a:gd name="connsiteX2" fmla="*/ 9999 w 10001"/>
              <a:gd name="connsiteY2" fmla="*/ 18 h 11322"/>
              <a:gd name="connsiteX3" fmla="*/ 10000 w 10001"/>
              <a:gd name="connsiteY3" fmla="*/ 11322 h 11322"/>
              <a:gd name="connsiteX4" fmla="*/ 0 w 10001"/>
              <a:gd name="connsiteY4" fmla="*/ 11322 h 11322"/>
              <a:gd name="connsiteX5" fmla="*/ 7 w 10001"/>
              <a:gd name="connsiteY5" fmla="*/ 8155 h 11322"/>
              <a:gd name="connsiteX0" fmla="*/ 7 w 10001"/>
              <a:gd name="connsiteY0" fmla="*/ 8152 h 11319"/>
              <a:gd name="connsiteX1" fmla="*/ 2958 w 10001"/>
              <a:gd name="connsiteY1" fmla="*/ 7266 h 11319"/>
              <a:gd name="connsiteX2" fmla="*/ 5217 w 10001"/>
              <a:gd name="connsiteY2" fmla="*/ 7406 h 11319"/>
              <a:gd name="connsiteX3" fmla="*/ 9999 w 10001"/>
              <a:gd name="connsiteY3" fmla="*/ 15 h 11319"/>
              <a:gd name="connsiteX4" fmla="*/ 10000 w 10001"/>
              <a:gd name="connsiteY4" fmla="*/ 11319 h 11319"/>
              <a:gd name="connsiteX5" fmla="*/ 0 w 10001"/>
              <a:gd name="connsiteY5" fmla="*/ 11319 h 11319"/>
              <a:gd name="connsiteX6" fmla="*/ 7 w 10001"/>
              <a:gd name="connsiteY6" fmla="*/ 8152 h 11319"/>
              <a:gd name="connsiteX0" fmla="*/ 7 w 10001"/>
              <a:gd name="connsiteY0" fmla="*/ 7140 h 11319"/>
              <a:gd name="connsiteX1" fmla="*/ 2958 w 10001"/>
              <a:gd name="connsiteY1" fmla="*/ 7266 h 11319"/>
              <a:gd name="connsiteX2" fmla="*/ 5217 w 10001"/>
              <a:gd name="connsiteY2" fmla="*/ 7406 h 11319"/>
              <a:gd name="connsiteX3" fmla="*/ 9999 w 10001"/>
              <a:gd name="connsiteY3" fmla="*/ 15 h 11319"/>
              <a:gd name="connsiteX4" fmla="*/ 10000 w 10001"/>
              <a:gd name="connsiteY4" fmla="*/ 11319 h 11319"/>
              <a:gd name="connsiteX5" fmla="*/ 0 w 10001"/>
              <a:gd name="connsiteY5" fmla="*/ 11319 h 11319"/>
              <a:gd name="connsiteX6" fmla="*/ 7 w 10001"/>
              <a:gd name="connsiteY6" fmla="*/ 7140 h 11319"/>
              <a:gd name="connsiteX0" fmla="*/ 7 w 10001"/>
              <a:gd name="connsiteY0" fmla="*/ 7145 h 11324"/>
              <a:gd name="connsiteX1" fmla="*/ 2958 w 10001"/>
              <a:gd name="connsiteY1" fmla="*/ 7271 h 11324"/>
              <a:gd name="connsiteX2" fmla="*/ 6407 w 10001"/>
              <a:gd name="connsiteY2" fmla="*/ 5725 h 11324"/>
              <a:gd name="connsiteX3" fmla="*/ 9999 w 10001"/>
              <a:gd name="connsiteY3" fmla="*/ 20 h 11324"/>
              <a:gd name="connsiteX4" fmla="*/ 10000 w 10001"/>
              <a:gd name="connsiteY4" fmla="*/ 11324 h 11324"/>
              <a:gd name="connsiteX5" fmla="*/ 0 w 10001"/>
              <a:gd name="connsiteY5" fmla="*/ 11324 h 11324"/>
              <a:gd name="connsiteX6" fmla="*/ 7 w 10001"/>
              <a:gd name="connsiteY6" fmla="*/ 7145 h 11324"/>
              <a:gd name="connsiteX0" fmla="*/ 7 w 10000"/>
              <a:gd name="connsiteY0" fmla="*/ 5604 h 9783"/>
              <a:gd name="connsiteX1" fmla="*/ 2958 w 10000"/>
              <a:gd name="connsiteY1" fmla="*/ 5730 h 9783"/>
              <a:gd name="connsiteX2" fmla="*/ 6407 w 10000"/>
              <a:gd name="connsiteY2" fmla="*/ 4184 h 9783"/>
              <a:gd name="connsiteX3" fmla="*/ 9988 w 10000"/>
              <a:gd name="connsiteY3" fmla="*/ 30 h 9783"/>
              <a:gd name="connsiteX4" fmla="*/ 10000 w 10000"/>
              <a:gd name="connsiteY4" fmla="*/ 9783 h 9783"/>
              <a:gd name="connsiteX5" fmla="*/ 0 w 10000"/>
              <a:gd name="connsiteY5" fmla="*/ 9783 h 9783"/>
              <a:gd name="connsiteX6" fmla="*/ 7 w 10000"/>
              <a:gd name="connsiteY6" fmla="*/ 5604 h 9783"/>
              <a:gd name="connsiteX0" fmla="*/ 7 w 10000"/>
              <a:gd name="connsiteY0" fmla="*/ 5697 h 9969"/>
              <a:gd name="connsiteX1" fmla="*/ 2958 w 10000"/>
              <a:gd name="connsiteY1" fmla="*/ 5826 h 9969"/>
              <a:gd name="connsiteX2" fmla="*/ 6407 w 10000"/>
              <a:gd name="connsiteY2" fmla="*/ 4246 h 9969"/>
              <a:gd name="connsiteX3" fmla="*/ 9988 w 10000"/>
              <a:gd name="connsiteY3" fmla="*/ 0 h 9969"/>
              <a:gd name="connsiteX4" fmla="*/ 10000 w 10000"/>
              <a:gd name="connsiteY4" fmla="*/ 9969 h 9969"/>
              <a:gd name="connsiteX5" fmla="*/ 0 w 10000"/>
              <a:gd name="connsiteY5" fmla="*/ 9969 h 9969"/>
              <a:gd name="connsiteX6" fmla="*/ 7 w 10000"/>
              <a:gd name="connsiteY6" fmla="*/ 5697 h 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9969">
                <a:moveTo>
                  <a:pt x="7" y="5697"/>
                </a:moveTo>
                <a:cubicBezTo>
                  <a:pt x="640" y="5225"/>
                  <a:pt x="2090" y="5953"/>
                  <a:pt x="2958" y="5826"/>
                </a:cubicBezTo>
                <a:cubicBezTo>
                  <a:pt x="3826" y="5699"/>
                  <a:pt x="5374" y="5699"/>
                  <a:pt x="6407" y="4246"/>
                </a:cubicBezTo>
                <a:cubicBezTo>
                  <a:pt x="7440" y="2792"/>
                  <a:pt x="9168" y="2112"/>
                  <a:pt x="9988" y="0"/>
                </a:cubicBezTo>
                <a:cubicBezTo>
                  <a:pt x="9983" y="8098"/>
                  <a:pt x="10005" y="1870"/>
                  <a:pt x="10000" y="9969"/>
                </a:cubicBezTo>
                <a:lnTo>
                  <a:pt x="0" y="9969"/>
                </a:lnTo>
                <a:cubicBezTo>
                  <a:pt x="14" y="9515"/>
                  <a:pt x="-7" y="6151"/>
                  <a:pt x="7" y="569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2" name="Picture 2" descr="http://www.impac.com.mx/_img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388" y="6192084"/>
            <a:ext cx="785611" cy="74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07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789" y="964564"/>
            <a:ext cx="87833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/>
              <a:t>Los impermeabilizantes acrílicos son materiales elaborados a partir de polímeros </a:t>
            </a:r>
            <a:r>
              <a:rPr lang="es-MX" sz="1600" dirty="0" smtClean="0"/>
              <a:t>sintéticos </a:t>
            </a:r>
            <a:r>
              <a:rPr lang="es-MX" sz="1600" dirty="0"/>
              <a:t>que poseen cualidades de elasticidad, plasticidad y adherencia notables </a:t>
            </a:r>
            <a:r>
              <a:rPr lang="es-MX" sz="1600" dirty="0" smtClean="0"/>
              <a:t>comparativamente</a:t>
            </a:r>
            <a:r>
              <a:rPr lang="es-MX" sz="1600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243392" y="356012"/>
            <a:ext cx="2586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latin typeface="Arial" panose="020B0604020202020204" pitchFamily="34" charset="0"/>
              </a:rPr>
              <a:t>Sistemas </a:t>
            </a:r>
            <a:r>
              <a:rPr lang="es-MX" b="1" dirty="0" smtClean="0">
                <a:latin typeface="Arial" panose="020B0604020202020204" pitchFamily="34" charset="0"/>
              </a:rPr>
              <a:t>ACRILICOS</a:t>
            </a:r>
            <a:endParaRPr lang="es-MX" b="1" dirty="0"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6575" y="1701561"/>
            <a:ext cx="8011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/>
              <a:t>Las principales características que deben exhibir los impermeabilizantes son</a:t>
            </a:r>
            <a:r>
              <a:rPr lang="es-MX" sz="1600" dirty="0" smtClean="0"/>
              <a:t>:</a:t>
            </a:r>
          </a:p>
          <a:p>
            <a:endParaRPr lang="es-MX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1600" dirty="0"/>
              <a:t>Elevada elasticidad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600" dirty="0"/>
              <a:t>Bajo punto de formación de película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600" dirty="0"/>
              <a:t>Altos sólidos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600" dirty="0"/>
              <a:t>Resistencia a la frotación en húmedo y a la reemulsificación</a:t>
            </a:r>
          </a:p>
        </p:txBody>
      </p:sp>
      <p:pic>
        <p:nvPicPr>
          <p:cNvPr id="8196" name="Picture 4" descr="Resultado de imagen para imp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95" y="3723611"/>
            <a:ext cx="6658378" cy="246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owchart: Manual Input 33"/>
          <p:cNvSpPr/>
          <p:nvPr/>
        </p:nvSpPr>
        <p:spPr>
          <a:xfrm>
            <a:off x="0" y="6349285"/>
            <a:ext cx="9144000" cy="50871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4"/>
              <a:gd name="connsiteY0" fmla="*/ 15768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0 w 10014"/>
              <a:gd name="connsiteY4" fmla="*/ 15768 h 23768"/>
              <a:gd name="connsiteX0" fmla="*/ 0 w 10014"/>
              <a:gd name="connsiteY0" fmla="*/ 15768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0 w 10014"/>
              <a:gd name="connsiteY4" fmla="*/ 15768 h 23768"/>
              <a:gd name="connsiteX0" fmla="*/ 0 w 10014"/>
              <a:gd name="connsiteY0" fmla="*/ 15768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0 w 10014"/>
              <a:gd name="connsiteY4" fmla="*/ 15768 h 23768"/>
              <a:gd name="connsiteX0" fmla="*/ 41 w 10014"/>
              <a:gd name="connsiteY0" fmla="*/ 22435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41 w 10014"/>
              <a:gd name="connsiteY4" fmla="*/ 22435 h 23768"/>
              <a:gd name="connsiteX0" fmla="*/ 41 w 10014"/>
              <a:gd name="connsiteY0" fmla="*/ 22435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41 w 10014"/>
              <a:gd name="connsiteY4" fmla="*/ 22435 h 23768"/>
              <a:gd name="connsiteX0" fmla="*/ 41 w 10014"/>
              <a:gd name="connsiteY0" fmla="*/ 22435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41 w 10014"/>
              <a:gd name="connsiteY4" fmla="*/ 22435 h 23768"/>
              <a:gd name="connsiteX0" fmla="*/ 41 w 10000"/>
              <a:gd name="connsiteY0" fmla="*/ 18667 h 20000"/>
              <a:gd name="connsiteX1" fmla="*/ 9946 w 10000"/>
              <a:gd name="connsiteY1" fmla="*/ 0 h 20000"/>
              <a:gd name="connsiteX2" fmla="*/ 10000 w 10000"/>
              <a:gd name="connsiteY2" fmla="*/ 20000 h 20000"/>
              <a:gd name="connsiteX3" fmla="*/ 0 w 10000"/>
              <a:gd name="connsiteY3" fmla="*/ 20000 h 20000"/>
              <a:gd name="connsiteX4" fmla="*/ 41 w 10000"/>
              <a:gd name="connsiteY4" fmla="*/ 18667 h 20000"/>
              <a:gd name="connsiteX0" fmla="*/ 41 w 10001"/>
              <a:gd name="connsiteY0" fmla="*/ 16348 h 17681"/>
              <a:gd name="connsiteX1" fmla="*/ 10000 w 10001"/>
              <a:gd name="connsiteY1" fmla="*/ 0 h 17681"/>
              <a:gd name="connsiteX2" fmla="*/ 10000 w 10001"/>
              <a:gd name="connsiteY2" fmla="*/ 17681 h 17681"/>
              <a:gd name="connsiteX3" fmla="*/ 0 w 10001"/>
              <a:gd name="connsiteY3" fmla="*/ 17681 h 17681"/>
              <a:gd name="connsiteX4" fmla="*/ 41 w 10001"/>
              <a:gd name="connsiteY4" fmla="*/ 16348 h 17681"/>
              <a:gd name="connsiteX0" fmla="*/ 41 w 10001"/>
              <a:gd name="connsiteY0" fmla="*/ 16357 h 17690"/>
              <a:gd name="connsiteX1" fmla="*/ 4932 w 10001"/>
              <a:gd name="connsiteY1" fmla="*/ 12038 h 17690"/>
              <a:gd name="connsiteX2" fmla="*/ 10000 w 10001"/>
              <a:gd name="connsiteY2" fmla="*/ 9 h 17690"/>
              <a:gd name="connsiteX3" fmla="*/ 10000 w 10001"/>
              <a:gd name="connsiteY3" fmla="*/ 17690 h 17690"/>
              <a:gd name="connsiteX4" fmla="*/ 0 w 10001"/>
              <a:gd name="connsiteY4" fmla="*/ 17690 h 17690"/>
              <a:gd name="connsiteX5" fmla="*/ 41 w 10001"/>
              <a:gd name="connsiteY5" fmla="*/ 16357 h 17690"/>
              <a:gd name="connsiteX0" fmla="*/ 41 w 10001"/>
              <a:gd name="connsiteY0" fmla="*/ 16357 h 17690"/>
              <a:gd name="connsiteX1" fmla="*/ 5217 w 10001"/>
              <a:gd name="connsiteY1" fmla="*/ 13777 h 17690"/>
              <a:gd name="connsiteX2" fmla="*/ 10000 w 10001"/>
              <a:gd name="connsiteY2" fmla="*/ 9 h 17690"/>
              <a:gd name="connsiteX3" fmla="*/ 10000 w 10001"/>
              <a:gd name="connsiteY3" fmla="*/ 17690 h 17690"/>
              <a:gd name="connsiteX4" fmla="*/ 0 w 10001"/>
              <a:gd name="connsiteY4" fmla="*/ 17690 h 17690"/>
              <a:gd name="connsiteX5" fmla="*/ 41 w 10001"/>
              <a:gd name="connsiteY5" fmla="*/ 16357 h 17690"/>
              <a:gd name="connsiteX0" fmla="*/ 2 w 10030"/>
              <a:gd name="connsiteY0" fmla="*/ 15198 h 17690"/>
              <a:gd name="connsiteX1" fmla="*/ 5246 w 10030"/>
              <a:gd name="connsiteY1" fmla="*/ 13777 h 17690"/>
              <a:gd name="connsiteX2" fmla="*/ 10029 w 10030"/>
              <a:gd name="connsiteY2" fmla="*/ 9 h 17690"/>
              <a:gd name="connsiteX3" fmla="*/ 10029 w 10030"/>
              <a:gd name="connsiteY3" fmla="*/ 17690 h 17690"/>
              <a:gd name="connsiteX4" fmla="*/ 29 w 10030"/>
              <a:gd name="connsiteY4" fmla="*/ 17690 h 17690"/>
              <a:gd name="connsiteX5" fmla="*/ 2 w 10030"/>
              <a:gd name="connsiteY5" fmla="*/ 15198 h 17690"/>
              <a:gd name="connsiteX0" fmla="*/ 2 w 10056"/>
              <a:gd name="connsiteY0" fmla="*/ 8831 h 11323"/>
              <a:gd name="connsiteX1" fmla="*/ 5246 w 10056"/>
              <a:gd name="connsiteY1" fmla="*/ 7410 h 11323"/>
              <a:gd name="connsiteX2" fmla="*/ 10056 w 10056"/>
              <a:gd name="connsiteY2" fmla="*/ 19 h 11323"/>
              <a:gd name="connsiteX3" fmla="*/ 10029 w 10056"/>
              <a:gd name="connsiteY3" fmla="*/ 11323 h 11323"/>
              <a:gd name="connsiteX4" fmla="*/ 29 w 10056"/>
              <a:gd name="connsiteY4" fmla="*/ 11323 h 11323"/>
              <a:gd name="connsiteX5" fmla="*/ 2 w 10056"/>
              <a:gd name="connsiteY5" fmla="*/ 8831 h 11323"/>
              <a:gd name="connsiteX0" fmla="*/ 2 w 10042"/>
              <a:gd name="connsiteY0" fmla="*/ 8687 h 11179"/>
              <a:gd name="connsiteX1" fmla="*/ 5246 w 10042"/>
              <a:gd name="connsiteY1" fmla="*/ 7266 h 11179"/>
              <a:gd name="connsiteX2" fmla="*/ 10042 w 10042"/>
              <a:gd name="connsiteY2" fmla="*/ 20 h 11179"/>
              <a:gd name="connsiteX3" fmla="*/ 10029 w 10042"/>
              <a:gd name="connsiteY3" fmla="*/ 11179 h 11179"/>
              <a:gd name="connsiteX4" fmla="*/ 29 w 10042"/>
              <a:gd name="connsiteY4" fmla="*/ 11179 h 11179"/>
              <a:gd name="connsiteX5" fmla="*/ 2 w 10042"/>
              <a:gd name="connsiteY5" fmla="*/ 8687 h 11179"/>
              <a:gd name="connsiteX0" fmla="*/ 2 w 10030"/>
              <a:gd name="connsiteY0" fmla="*/ 8830 h 11322"/>
              <a:gd name="connsiteX1" fmla="*/ 5246 w 10030"/>
              <a:gd name="connsiteY1" fmla="*/ 7409 h 11322"/>
              <a:gd name="connsiteX2" fmla="*/ 10028 w 10030"/>
              <a:gd name="connsiteY2" fmla="*/ 18 h 11322"/>
              <a:gd name="connsiteX3" fmla="*/ 10029 w 10030"/>
              <a:gd name="connsiteY3" fmla="*/ 11322 h 11322"/>
              <a:gd name="connsiteX4" fmla="*/ 29 w 10030"/>
              <a:gd name="connsiteY4" fmla="*/ 11322 h 11322"/>
              <a:gd name="connsiteX5" fmla="*/ 2 w 10030"/>
              <a:gd name="connsiteY5" fmla="*/ 8830 h 11322"/>
              <a:gd name="connsiteX0" fmla="*/ 7 w 10001"/>
              <a:gd name="connsiteY0" fmla="*/ 8155 h 11322"/>
              <a:gd name="connsiteX1" fmla="*/ 5217 w 10001"/>
              <a:gd name="connsiteY1" fmla="*/ 7409 h 11322"/>
              <a:gd name="connsiteX2" fmla="*/ 9999 w 10001"/>
              <a:gd name="connsiteY2" fmla="*/ 18 h 11322"/>
              <a:gd name="connsiteX3" fmla="*/ 10000 w 10001"/>
              <a:gd name="connsiteY3" fmla="*/ 11322 h 11322"/>
              <a:gd name="connsiteX4" fmla="*/ 0 w 10001"/>
              <a:gd name="connsiteY4" fmla="*/ 11322 h 11322"/>
              <a:gd name="connsiteX5" fmla="*/ 7 w 10001"/>
              <a:gd name="connsiteY5" fmla="*/ 8155 h 11322"/>
              <a:gd name="connsiteX0" fmla="*/ 7 w 10001"/>
              <a:gd name="connsiteY0" fmla="*/ 8152 h 11319"/>
              <a:gd name="connsiteX1" fmla="*/ 2958 w 10001"/>
              <a:gd name="connsiteY1" fmla="*/ 7266 h 11319"/>
              <a:gd name="connsiteX2" fmla="*/ 5217 w 10001"/>
              <a:gd name="connsiteY2" fmla="*/ 7406 h 11319"/>
              <a:gd name="connsiteX3" fmla="*/ 9999 w 10001"/>
              <a:gd name="connsiteY3" fmla="*/ 15 h 11319"/>
              <a:gd name="connsiteX4" fmla="*/ 10000 w 10001"/>
              <a:gd name="connsiteY4" fmla="*/ 11319 h 11319"/>
              <a:gd name="connsiteX5" fmla="*/ 0 w 10001"/>
              <a:gd name="connsiteY5" fmla="*/ 11319 h 11319"/>
              <a:gd name="connsiteX6" fmla="*/ 7 w 10001"/>
              <a:gd name="connsiteY6" fmla="*/ 8152 h 11319"/>
              <a:gd name="connsiteX0" fmla="*/ 7 w 10001"/>
              <a:gd name="connsiteY0" fmla="*/ 7140 h 11319"/>
              <a:gd name="connsiteX1" fmla="*/ 2958 w 10001"/>
              <a:gd name="connsiteY1" fmla="*/ 7266 h 11319"/>
              <a:gd name="connsiteX2" fmla="*/ 5217 w 10001"/>
              <a:gd name="connsiteY2" fmla="*/ 7406 h 11319"/>
              <a:gd name="connsiteX3" fmla="*/ 9999 w 10001"/>
              <a:gd name="connsiteY3" fmla="*/ 15 h 11319"/>
              <a:gd name="connsiteX4" fmla="*/ 10000 w 10001"/>
              <a:gd name="connsiteY4" fmla="*/ 11319 h 11319"/>
              <a:gd name="connsiteX5" fmla="*/ 0 w 10001"/>
              <a:gd name="connsiteY5" fmla="*/ 11319 h 11319"/>
              <a:gd name="connsiteX6" fmla="*/ 7 w 10001"/>
              <a:gd name="connsiteY6" fmla="*/ 7140 h 11319"/>
              <a:gd name="connsiteX0" fmla="*/ 7 w 10001"/>
              <a:gd name="connsiteY0" fmla="*/ 7145 h 11324"/>
              <a:gd name="connsiteX1" fmla="*/ 2958 w 10001"/>
              <a:gd name="connsiteY1" fmla="*/ 7271 h 11324"/>
              <a:gd name="connsiteX2" fmla="*/ 6407 w 10001"/>
              <a:gd name="connsiteY2" fmla="*/ 5725 h 11324"/>
              <a:gd name="connsiteX3" fmla="*/ 9999 w 10001"/>
              <a:gd name="connsiteY3" fmla="*/ 20 h 11324"/>
              <a:gd name="connsiteX4" fmla="*/ 10000 w 10001"/>
              <a:gd name="connsiteY4" fmla="*/ 11324 h 11324"/>
              <a:gd name="connsiteX5" fmla="*/ 0 w 10001"/>
              <a:gd name="connsiteY5" fmla="*/ 11324 h 11324"/>
              <a:gd name="connsiteX6" fmla="*/ 7 w 10001"/>
              <a:gd name="connsiteY6" fmla="*/ 7145 h 11324"/>
              <a:gd name="connsiteX0" fmla="*/ 7 w 10000"/>
              <a:gd name="connsiteY0" fmla="*/ 5604 h 9783"/>
              <a:gd name="connsiteX1" fmla="*/ 2958 w 10000"/>
              <a:gd name="connsiteY1" fmla="*/ 5730 h 9783"/>
              <a:gd name="connsiteX2" fmla="*/ 6407 w 10000"/>
              <a:gd name="connsiteY2" fmla="*/ 4184 h 9783"/>
              <a:gd name="connsiteX3" fmla="*/ 9988 w 10000"/>
              <a:gd name="connsiteY3" fmla="*/ 30 h 9783"/>
              <a:gd name="connsiteX4" fmla="*/ 10000 w 10000"/>
              <a:gd name="connsiteY4" fmla="*/ 9783 h 9783"/>
              <a:gd name="connsiteX5" fmla="*/ 0 w 10000"/>
              <a:gd name="connsiteY5" fmla="*/ 9783 h 9783"/>
              <a:gd name="connsiteX6" fmla="*/ 7 w 10000"/>
              <a:gd name="connsiteY6" fmla="*/ 5604 h 9783"/>
              <a:gd name="connsiteX0" fmla="*/ 7 w 10000"/>
              <a:gd name="connsiteY0" fmla="*/ 5697 h 9969"/>
              <a:gd name="connsiteX1" fmla="*/ 2958 w 10000"/>
              <a:gd name="connsiteY1" fmla="*/ 5826 h 9969"/>
              <a:gd name="connsiteX2" fmla="*/ 6407 w 10000"/>
              <a:gd name="connsiteY2" fmla="*/ 4246 h 9969"/>
              <a:gd name="connsiteX3" fmla="*/ 9988 w 10000"/>
              <a:gd name="connsiteY3" fmla="*/ 0 h 9969"/>
              <a:gd name="connsiteX4" fmla="*/ 10000 w 10000"/>
              <a:gd name="connsiteY4" fmla="*/ 9969 h 9969"/>
              <a:gd name="connsiteX5" fmla="*/ 0 w 10000"/>
              <a:gd name="connsiteY5" fmla="*/ 9969 h 9969"/>
              <a:gd name="connsiteX6" fmla="*/ 7 w 10000"/>
              <a:gd name="connsiteY6" fmla="*/ 5697 h 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9969">
                <a:moveTo>
                  <a:pt x="7" y="5697"/>
                </a:moveTo>
                <a:cubicBezTo>
                  <a:pt x="640" y="5225"/>
                  <a:pt x="2090" y="5953"/>
                  <a:pt x="2958" y="5826"/>
                </a:cubicBezTo>
                <a:cubicBezTo>
                  <a:pt x="3826" y="5699"/>
                  <a:pt x="5374" y="5699"/>
                  <a:pt x="6407" y="4246"/>
                </a:cubicBezTo>
                <a:cubicBezTo>
                  <a:pt x="7440" y="2792"/>
                  <a:pt x="9168" y="2112"/>
                  <a:pt x="9988" y="0"/>
                </a:cubicBezTo>
                <a:cubicBezTo>
                  <a:pt x="9983" y="8098"/>
                  <a:pt x="10005" y="1870"/>
                  <a:pt x="10000" y="9969"/>
                </a:cubicBezTo>
                <a:lnTo>
                  <a:pt x="0" y="9969"/>
                </a:lnTo>
                <a:cubicBezTo>
                  <a:pt x="14" y="9515"/>
                  <a:pt x="-7" y="6151"/>
                  <a:pt x="7" y="569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Picture 2" descr="http://www.impac.com.mx/_img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388" y="6192084"/>
            <a:ext cx="785611" cy="74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94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490" y="4085471"/>
            <a:ext cx="83970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latin typeface="Arial" panose="020B0604020202020204" pitchFamily="34" charset="0"/>
              </a:rPr>
              <a:t>Superficies nuevas sin </a:t>
            </a:r>
            <a:r>
              <a:rPr lang="es-MX" b="1" dirty="0" smtClean="0">
                <a:latin typeface="Arial" panose="020B0604020202020204" pitchFamily="34" charset="0"/>
              </a:rPr>
              <a:t>impermeabilizar</a:t>
            </a:r>
          </a:p>
          <a:p>
            <a:endParaRPr lang="es-MX" dirty="0">
              <a:latin typeface="Arial" panose="020B0604020202020204" pitchFamily="34" charset="0"/>
            </a:endParaRPr>
          </a:p>
          <a:p>
            <a:r>
              <a:rPr lang="es-MX" dirty="0" smtClean="0">
                <a:latin typeface="Arial" panose="020B0604020202020204" pitchFamily="34" charset="0"/>
              </a:rPr>
              <a:t>Verificar </a:t>
            </a:r>
            <a:r>
              <a:rPr lang="es-MX" dirty="0">
                <a:latin typeface="Arial" panose="020B0604020202020204" pitchFamily="34" charset="0"/>
              </a:rPr>
              <a:t>que la azotea tenga pendientes mínimas de 2.5°. </a:t>
            </a:r>
          </a:p>
          <a:p>
            <a:r>
              <a:rPr lang="es-MX" dirty="0" smtClean="0">
                <a:latin typeface="Arial" panose="020B0604020202020204" pitchFamily="34" charset="0"/>
              </a:rPr>
              <a:t>Realizar </a:t>
            </a:r>
            <a:r>
              <a:rPr lang="es-MX" dirty="0">
                <a:latin typeface="Arial" panose="020B0604020202020204" pitchFamily="34" charset="0"/>
              </a:rPr>
              <a:t>en su caso los trabajos de </a:t>
            </a:r>
            <a:r>
              <a:rPr lang="es-MX" dirty="0" smtClean="0">
                <a:latin typeface="Arial" panose="020B0604020202020204" pitchFamily="34" charset="0"/>
              </a:rPr>
              <a:t>re nivelación </a:t>
            </a:r>
            <a:r>
              <a:rPr lang="es-MX" dirty="0">
                <a:latin typeface="Arial" panose="020B0604020202020204" pitchFamily="34" charset="0"/>
              </a:rPr>
              <a:t>y albañilería. </a:t>
            </a:r>
            <a:endParaRPr lang="es-MX" dirty="0" smtClean="0">
              <a:latin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</a:rPr>
              <a:t>Limpiar perfectamente el polvo de la superficie con escoba.</a:t>
            </a:r>
            <a:endParaRPr lang="es-MX" dirty="0"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9927" y="1192371"/>
            <a:ext cx="839058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latin typeface="Arial" panose="020B0604020202020204" pitchFamily="34" charset="0"/>
              </a:rPr>
              <a:t>Superficies ya </a:t>
            </a:r>
            <a:r>
              <a:rPr lang="es-MX" b="1" dirty="0" smtClean="0">
                <a:latin typeface="Arial" panose="020B0604020202020204" pitchFamily="34" charset="0"/>
              </a:rPr>
              <a:t>impermeabilizadas</a:t>
            </a:r>
          </a:p>
          <a:p>
            <a:endParaRPr lang="es-MX" dirty="0" smtClean="0">
              <a:latin typeface="Times New Roman" panose="02020603050405020304" pitchFamily="18" charset="0"/>
            </a:endParaRPr>
          </a:p>
          <a:p>
            <a:r>
              <a:rPr lang="es-MX" dirty="0" smtClean="0">
                <a:latin typeface="Times New Roman" panose="02020603050405020304" pitchFamily="18" charset="0"/>
              </a:rPr>
              <a:t>•</a:t>
            </a:r>
            <a:r>
              <a:rPr lang="es-MX" dirty="0" smtClean="0">
                <a:latin typeface="Arial" panose="020B0604020202020204" pitchFamily="34" charset="0"/>
              </a:rPr>
              <a:t>Retirar </a:t>
            </a:r>
            <a:r>
              <a:rPr lang="es-MX" dirty="0">
                <a:latin typeface="Arial" panose="020B0604020202020204" pitchFamily="34" charset="0"/>
              </a:rPr>
              <a:t>el sistema existente de manera parcial o </a:t>
            </a:r>
            <a:r>
              <a:rPr lang="es-MX" dirty="0" smtClean="0">
                <a:latin typeface="Arial" panose="020B0604020202020204" pitchFamily="34" charset="0"/>
              </a:rPr>
              <a:t>total</a:t>
            </a:r>
          </a:p>
          <a:p>
            <a:r>
              <a:rPr lang="es-MX" dirty="0">
                <a:latin typeface="Arial" panose="020B0604020202020204" pitchFamily="34" charset="0"/>
              </a:rPr>
              <a:t>El  material  aplicado  en  frio,  </a:t>
            </a:r>
            <a:r>
              <a:rPr lang="es-MX" dirty="0" smtClean="0">
                <a:latin typeface="Arial" panose="020B0604020202020204" pitchFamily="34" charset="0"/>
              </a:rPr>
              <a:t>perfectamente  </a:t>
            </a:r>
            <a:r>
              <a:rPr lang="es-MX" dirty="0">
                <a:latin typeface="Arial" panose="020B0604020202020204" pitchFamily="34" charset="0"/>
              </a:rPr>
              <a:t>adherido,  no  afecta  al  nuevo </a:t>
            </a:r>
          </a:p>
          <a:p>
            <a:r>
              <a:rPr lang="es-MX" dirty="0">
                <a:latin typeface="Arial" panose="020B0604020202020204" pitchFamily="34" charset="0"/>
              </a:rPr>
              <a:t>sistema,</a:t>
            </a:r>
          </a:p>
          <a:p>
            <a:endParaRPr lang="es-MX" dirty="0" smtClean="0">
              <a:latin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</a:rPr>
              <a:t>El material aplicado en calor (chapopote), sí podría afectar al nuevo sistema </a:t>
            </a:r>
          </a:p>
          <a:p>
            <a:r>
              <a:rPr lang="es-MX" dirty="0">
                <a:latin typeface="Arial" panose="020B0604020202020204" pitchFamily="34" charset="0"/>
              </a:rPr>
              <a:t>por lo que requiere retiro total.</a:t>
            </a:r>
          </a:p>
          <a:p>
            <a:endParaRPr lang="es-MX" dirty="0" smtClean="0">
              <a:latin typeface="Arial" panose="020B0604020202020204" pitchFamily="34" charset="0"/>
            </a:endParaRPr>
          </a:p>
          <a:p>
            <a:endParaRPr lang="es-MX" dirty="0">
              <a:effectLst/>
              <a:latin typeface="Arial" panose="020B0604020202020204" pitchFamily="34" charset="0"/>
            </a:endParaRPr>
          </a:p>
        </p:txBody>
      </p:sp>
      <p:sp>
        <p:nvSpPr>
          <p:cNvPr id="7" name="Flowchart: Manual Input 33"/>
          <p:cNvSpPr/>
          <p:nvPr/>
        </p:nvSpPr>
        <p:spPr>
          <a:xfrm>
            <a:off x="0" y="6349285"/>
            <a:ext cx="9144000" cy="50871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4"/>
              <a:gd name="connsiteY0" fmla="*/ 15768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0 w 10014"/>
              <a:gd name="connsiteY4" fmla="*/ 15768 h 23768"/>
              <a:gd name="connsiteX0" fmla="*/ 0 w 10014"/>
              <a:gd name="connsiteY0" fmla="*/ 15768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0 w 10014"/>
              <a:gd name="connsiteY4" fmla="*/ 15768 h 23768"/>
              <a:gd name="connsiteX0" fmla="*/ 0 w 10014"/>
              <a:gd name="connsiteY0" fmla="*/ 15768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0 w 10014"/>
              <a:gd name="connsiteY4" fmla="*/ 15768 h 23768"/>
              <a:gd name="connsiteX0" fmla="*/ 41 w 10014"/>
              <a:gd name="connsiteY0" fmla="*/ 22435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41 w 10014"/>
              <a:gd name="connsiteY4" fmla="*/ 22435 h 23768"/>
              <a:gd name="connsiteX0" fmla="*/ 41 w 10014"/>
              <a:gd name="connsiteY0" fmla="*/ 22435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41 w 10014"/>
              <a:gd name="connsiteY4" fmla="*/ 22435 h 23768"/>
              <a:gd name="connsiteX0" fmla="*/ 41 w 10014"/>
              <a:gd name="connsiteY0" fmla="*/ 22435 h 23768"/>
              <a:gd name="connsiteX1" fmla="*/ 10014 w 10014"/>
              <a:gd name="connsiteY1" fmla="*/ 0 h 23768"/>
              <a:gd name="connsiteX2" fmla="*/ 10000 w 10014"/>
              <a:gd name="connsiteY2" fmla="*/ 23768 h 23768"/>
              <a:gd name="connsiteX3" fmla="*/ 0 w 10014"/>
              <a:gd name="connsiteY3" fmla="*/ 23768 h 23768"/>
              <a:gd name="connsiteX4" fmla="*/ 41 w 10014"/>
              <a:gd name="connsiteY4" fmla="*/ 22435 h 23768"/>
              <a:gd name="connsiteX0" fmla="*/ 41 w 10000"/>
              <a:gd name="connsiteY0" fmla="*/ 18667 h 20000"/>
              <a:gd name="connsiteX1" fmla="*/ 9946 w 10000"/>
              <a:gd name="connsiteY1" fmla="*/ 0 h 20000"/>
              <a:gd name="connsiteX2" fmla="*/ 10000 w 10000"/>
              <a:gd name="connsiteY2" fmla="*/ 20000 h 20000"/>
              <a:gd name="connsiteX3" fmla="*/ 0 w 10000"/>
              <a:gd name="connsiteY3" fmla="*/ 20000 h 20000"/>
              <a:gd name="connsiteX4" fmla="*/ 41 w 10000"/>
              <a:gd name="connsiteY4" fmla="*/ 18667 h 20000"/>
              <a:gd name="connsiteX0" fmla="*/ 41 w 10001"/>
              <a:gd name="connsiteY0" fmla="*/ 16348 h 17681"/>
              <a:gd name="connsiteX1" fmla="*/ 10000 w 10001"/>
              <a:gd name="connsiteY1" fmla="*/ 0 h 17681"/>
              <a:gd name="connsiteX2" fmla="*/ 10000 w 10001"/>
              <a:gd name="connsiteY2" fmla="*/ 17681 h 17681"/>
              <a:gd name="connsiteX3" fmla="*/ 0 w 10001"/>
              <a:gd name="connsiteY3" fmla="*/ 17681 h 17681"/>
              <a:gd name="connsiteX4" fmla="*/ 41 w 10001"/>
              <a:gd name="connsiteY4" fmla="*/ 16348 h 17681"/>
              <a:gd name="connsiteX0" fmla="*/ 41 w 10001"/>
              <a:gd name="connsiteY0" fmla="*/ 16357 h 17690"/>
              <a:gd name="connsiteX1" fmla="*/ 4932 w 10001"/>
              <a:gd name="connsiteY1" fmla="*/ 12038 h 17690"/>
              <a:gd name="connsiteX2" fmla="*/ 10000 w 10001"/>
              <a:gd name="connsiteY2" fmla="*/ 9 h 17690"/>
              <a:gd name="connsiteX3" fmla="*/ 10000 w 10001"/>
              <a:gd name="connsiteY3" fmla="*/ 17690 h 17690"/>
              <a:gd name="connsiteX4" fmla="*/ 0 w 10001"/>
              <a:gd name="connsiteY4" fmla="*/ 17690 h 17690"/>
              <a:gd name="connsiteX5" fmla="*/ 41 w 10001"/>
              <a:gd name="connsiteY5" fmla="*/ 16357 h 17690"/>
              <a:gd name="connsiteX0" fmla="*/ 41 w 10001"/>
              <a:gd name="connsiteY0" fmla="*/ 16357 h 17690"/>
              <a:gd name="connsiteX1" fmla="*/ 5217 w 10001"/>
              <a:gd name="connsiteY1" fmla="*/ 13777 h 17690"/>
              <a:gd name="connsiteX2" fmla="*/ 10000 w 10001"/>
              <a:gd name="connsiteY2" fmla="*/ 9 h 17690"/>
              <a:gd name="connsiteX3" fmla="*/ 10000 w 10001"/>
              <a:gd name="connsiteY3" fmla="*/ 17690 h 17690"/>
              <a:gd name="connsiteX4" fmla="*/ 0 w 10001"/>
              <a:gd name="connsiteY4" fmla="*/ 17690 h 17690"/>
              <a:gd name="connsiteX5" fmla="*/ 41 w 10001"/>
              <a:gd name="connsiteY5" fmla="*/ 16357 h 17690"/>
              <a:gd name="connsiteX0" fmla="*/ 2 w 10030"/>
              <a:gd name="connsiteY0" fmla="*/ 15198 h 17690"/>
              <a:gd name="connsiteX1" fmla="*/ 5246 w 10030"/>
              <a:gd name="connsiteY1" fmla="*/ 13777 h 17690"/>
              <a:gd name="connsiteX2" fmla="*/ 10029 w 10030"/>
              <a:gd name="connsiteY2" fmla="*/ 9 h 17690"/>
              <a:gd name="connsiteX3" fmla="*/ 10029 w 10030"/>
              <a:gd name="connsiteY3" fmla="*/ 17690 h 17690"/>
              <a:gd name="connsiteX4" fmla="*/ 29 w 10030"/>
              <a:gd name="connsiteY4" fmla="*/ 17690 h 17690"/>
              <a:gd name="connsiteX5" fmla="*/ 2 w 10030"/>
              <a:gd name="connsiteY5" fmla="*/ 15198 h 17690"/>
              <a:gd name="connsiteX0" fmla="*/ 2 w 10056"/>
              <a:gd name="connsiteY0" fmla="*/ 8831 h 11323"/>
              <a:gd name="connsiteX1" fmla="*/ 5246 w 10056"/>
              <a:gd name="connsiteY1" fmla="*/ 7410 h 11323"/>
              <a:gd name="connsiteX2" fmla="*/ 10056 w 10056"/>
              <a:gd name="connsiteY2" fmla="*/ 19 h 11323"/>
              <a:gd name="connsiteX3" fmla="*/ 10029 w 10056"/>
              <a:gd name="connsiteY3" fmla="*/ 11323 h 11323"/>
              <a:gd name="connsiteX4" fmla="*/ 29 w 10056"/>
              <a:gd name="connsiteY4" fmla="*/ 11323 h 11323"/>
              <a:gd name="connsiteX5" fmla="*/ 2 w 10056"/>
              <a:gd name="connsiteY5" fmla="*/ 8831 h 11323"/>
              <a:gd name="connsiteX0" fmla="*/ 2 w 10042"/>
              <a:gd name="connsiteY0" fmla="*/ 8687 h 11179"/>
              <a:gd name="connsiteX1" fmla="*/ 5246 w 10042"/>
              <a:gd name="connsiteY1" fmla="*/ 7266 h 11179"/>
              <a:gd name="connsiteX2" fmla="*/ 10042 w 10042"/>
              <a:gd name="connsiteY2" fmla="*/ 20 h 11179"/>
              <a:gd name="connsiteX3" fmla="*/ 10029 w 10042"/>
              <a:gd name="connsiteY3" fmla="*/ 11179 h 11179"/>
              <a:gd name="connsiteX4" fmla="*/ 29 w 10042"/>
              <a:gd name="connsiteY4" fmla="*/ 11179 h 11179"/>
              <a:gd name="connsiteX5" fmla="*/ 2 w 10042"/>
              <a:gd name="connsiteY5" fmla="*/ 8687 h 11179"/>
              <a:gd name="connsiteX0" fmla="*/ 2 w 10030"/>
              <a:gd name="connsiteY0" fmla="*/ 8830 h 11322"/>
              <a:gd name="connsiteX1" fmla="*/ 5246 w 10030"/>
              <a:gd name="connsiteY1" fmla="*/ 7409 h 11322"/>
              <a:gd name="connsiteX2" fmla="*/ 10028 w 10030"/>
              <a:gd name="connsiteY2" fmla="*/ 18 h 11322"/>
              <a:gd name="connsiteX3" fmla="*/ 10029 w 10030"/>
              <a:gd name="connsiteY3" fmla="*/ 11322 h 11322"/>
              <a:gd name="connsiteX4" fmla="*/ 29 w 10030"/>
              <a:gd name="connsiteY4" fmla="*/ 11322 h 11322"/>
              <a:gd name="connsiteX5" fmla="*/ 2 w 10030"/>
              <a:gd name="connsiteY5" fmla="*/ 8830 h 11322"/>
              <a:gd name="connsiteX0" fmla="*/ 7 w 10001"/>
              <a:gd name="connsiteY0" fmla="*/ 8155 h 11322"/>
              <a:gd name="connsiteX1" fmla="*/ 5217 w 10001"/>
              <a:gd name="connsiteY1" fmla="*/ 7409 h 11322"/>
              <a:gd name="connsiteX2" fmla="*/ 9999 w 10001"/>
              <a:gd name="connsiteY2" fmla="*/ 18 h 11322"/>
              <a:gd name="connsiteX3" fmla="*/ 10000 w 10001"/>
              <a:gd name="connsiteY3" fmla="*/ 11322 h 11322"/>
              <a:gd name="connsiteX4" fmla="*/ 0 w 10001"/>
              <a:gd name="connsiteY4" fmla="*/ 11322 h 11322"/>
              <a:gd name="connsiteX5" fmla="*/ 7 w 10001"/>
              <a:gd name="connsiteY5" fmla="*/ 8155 h 11322"/>
              <a:gd name="connsiteX0" fmla="*/ 7 w 10001"/>
              <a:gd name="connsiteY0" fmla="*/ 8152 h 11319"/>
              <a:gd name="connsiteX1" fmla="*/ 2958 w 10001"/>
              <a:gd name="connsiteY1" fmla="*/ 7266 h 11319"/>
              <a:gd name="connsiteX2" fmla="*/ 5217 w 10001"/>
              <a:gd name="connsiteY2" fmla="*/ 7406 h 11319"/>
              <a:gd name="connsiteX3" fmla="*/ 9999 w 10001"/>
              <a:gd name="connsiteY3" fmla="*/ 15 h 11319"/>
              <a:gd name="connsiteX4" fmla="*/ 10000 w 10001"/>
              <a:gd name="connsiteY4" fmla="*/ 11319 h 11319"/>
              <a:gd name="connsiteX5" fmla="*/ 0 w 10001"/>
              <a:gd name="connsiteY5" fmla="*/ 11319 h 11319"/>
              <a:gd name="connsiteX6" fmla="*/ 7 w 10001"/>
              <a:gd name="connsiteY6" fmla="*/ 8152 h 11319"/>
              <a:gd name="connsiteX0" fmla="*/ 7 w 10001"/>
              <a:gd name="connsiteY0" fmla="*/ 7140 h 11319"/>
              <a:gd name="connsiteX1" fmla="*/ 2958 w 10001"/>
              <a:gd name="connsiteY1" fmla="*/ 7266 h 11319"/>
              <a:gd name="connsiteX2" fmla="*/ 5217 w 10001"/>
              <a:gd name="connsiteY2" fmla="*/ 7406 h 11319"/>
              <a:gd name="connsiteX3" fmla="*/ 9999 w 10001"/>
              <a:gd name="connsiteY3" fmla="*/ 15 h 11319"/>
              <a:gd name="connsiteX4" fmla="*/ 10000 w 10001"/>
              <a:gd name="connsiteY4" fmla="*/ 11319 h 11319"/>
              <a:gd name="connsiteX5" fmla="*/ 0 w 10001"/>
              <a:gd name="connsiteY5" fmla="*/ 11319 h 11319"/>
              <a:gd name="connsiteX6" fmla="*/ 7 w 10001"/>
              <a:gd name="connsiteY6" fmla="*/ 7140 h 11319"/>
              <a:gd name="connsiteX0" fmla="*/ 7 w 10001"/>
              <a:gd name="connsiteY0" fmla="*/ 7145 h 11324"/>
              <a:gd name="connsiteX1" fmla="*/ 2958 w 10001"/>
              <a:gd name="connsiteY1" fmla="*/ 7271 h 11324"/>
              <a:gd name="connsiteX2" fmla="*/ 6407 w 10001"/>
              <a:gd name="connsiteY2" fmla="*/ 5725 h 11324"/>
              <a:gd name="connsiteX3" fmla="*/ 9999 w 10001"/>
              <a:gd name="connsiteY3" fmla="*/ 20 h 11324"/>
              <a:gd name="connsiteX4" fmla="*/ 10000 w 10001"/>
              <a:gd name="connsiteY4" fmla="*/ 11324 h 11324"/>
              <a:gd name="connsiteX5" fmla="*/ 0 w 10001"/>
              <a:gd name="connsiteY5" fmla="*/ 11324 h 11324"/>
              <a:gd name="connsiteX6" fmla="*/ 7 w 10001"/>
              <a:gd name="connsiteY6" fmla="*/ 7145 h 11324"/>
              <a:gd name="connsiteX0" fmla="*/ 7 w 10000"/>
              <a:gd name="connsiteY0" fmla="*/ 5604 h 9783"/>
              <a:gd name="connsiteX1" fmla="*/ 2958 w 10000"/>
              <a:gd name="connsiteY1" fmla="*/ 5730 h 9783"/>
              <a:gd name="connsiteX2" fmla="*/ 6407 w 10000"/>
              <a:gd name="connsiteY2" fmla="*/ 4184 h 9783"/>
              <a:gd name="connsiteX3" fmla="*/ 9988 w 10000"/>
              <a:gd name="connsiteY3" fmla="*/ 30 h 9783"/>
              <a:gd name="connsiteX4" fmla="*/ 10000 w 10000"/>
              <a:gd name="connsiteY4" fmla="*/ 9783 h 9783"/>
              <a:gd name="connsiteX5" fmla="*/ 0 w 10000"/>
              <a:gd name="connsiteY5" fmla="*/ 9783 h 9783"/>
              <a:gd name="connsiteX6" fmla="*/ 7 w 10000"/>
              <a:gd name="connsiteY6" fmla="*/ 5604 h 9783"/>
              <a:gd name="connsiteX0" fmla="*/ 7 w 10000"/>
              <a:gd name="connsiteY0" fmla="*/ 5697 h 9969"/>
              <a:gd name="connsiteX1" fmla="*/ 2958 w 10000"/>
              <a:gd name="connsiteY1" fmla="*/ 5826 h 9969"/>
              <a:gd name="connsiteX2" fmla="*/ 6407 w 10000"/>
              <a:gd name="connsiteY2" fmla="*/ 4246 h 9969"/>
              <a:gd name="connsiteX3" fmla="*/ 9988 w 10000"/>
              <a:gd name="connsiteY3" fmla="*/ 0 h 9969"/>
              <a:gd name="connsiteX4" fmla="*/ 10000 w 10000"/>
              <a:gd name="connsiteY4" fmla="*/ 9969 h 9969"/>
              <a:gd name="connsiteX5" fmla="*/ 0 w 10000"/>
              <a:gd name="connsiteY5" fmla="*/ 9969 h 9969"/>
              <a:gd name="connsiteX6" fmla="*/ 7 w 10000"/>
              <a:gd name="connsiteY6" fmla="*/ 5697 h 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9969">
                <a:moveTo>
                  <a:pt x="7" y="5697"/>
                </a:moveTo>
                <a:cubicBezTo>
                  <a:pt x="640" y="5225"/>
                  <a:pt x="2090" y="5953"/>
                  <a:pt x="2958" y="5826"/>
                </a:cubicBezTo>
                <a:cubicBezTo>
                  <a:pt x="3826" y="5699"/>
                  <a:pt x="5374" y="5699"/>
                  <a:pt x="6407" y="4246"/>
                </a:cubicBezTo>
                <a:cubicBezTo>
                  <a:pt x="7440" y="2792"/>
                  <a:pt x="9168" y="2112"/>
                  <a:pt x="9988" y="0"/>
                </a:cubicBezTo>
                <a:cubicBezTo>
                  <a:pt x="9983" y="8098"/>
                  <a:pt x="10005" y="1870"/>
                  <a:pt x="10000" y="9969"/>
                </a:cubicBezTo>
                <a:lnTo>
                  <a:pt x="0" y="9969"/>
                </a:lnTo>
                <a:cubicBezTo>
                  <a:pt x="14" y="9515"/>
                  <a:pt x="-7" y="6151"/>
                  <a:pt x="7" y="569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Picture 2" descr="http://www.impac.com.mx/_img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388" y="6192084"/>
            <a:ext cx="785611" cy="74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25126" y="245130"/>
            <a:ext cx="5493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 smtClean="0">
                <a:latin typeface="Arial" panose="020B0604020202020204" pitchFamily="34" charset="0"/>
              </a:rPr>
              <a:t>RECOMENDACIONES PARA IMPERMEABILIZAR</a:t>
            </a:r>
            <a:endParaRPr lang="es-MX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391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</TotalTime>
  <Words>1011</Words>
  <Application>Microsoft Office PowerPoint</Application>
  <PresentationFormat>On-screen Show (4:3)</PresentationFormat>
  <Paragraphs>102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22</cp:revision>
  <dcterms:created xsi:type="dcterms:W3CDTF">2016-10-18T15:52:45Z</dcterms:created>
  <dcterms:modified xsi:type="dcterms:W3CDTF">2016-11-07T14:40:24Z</dcterms:modified>
</cp:coreProperties>
</file>