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6292B-89E1-43FF-8D93-89665315E192}" type="datetimeFigureOut">
              <a:rPr lang="es-MX" smtClean="0"/>
              <a:t>07/11/2016</a:t>
            </a:fld>
            <a:endParaRPr lang="es-MX"/>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8DD95-23C7-4914-8710-5AB8A36989E8}" type="slidenum">
              <a:rPr lang="es-MX" smtClean="0"/>
              <a:t>‹#›</a:t>
            </a:fld>
            <a:endParaRPr lang="es-MX"/>
          </a:p>
        </p:txBody>
      </p:sp>
    </p:spTree>
    <p:extLst>
      <p:ext uri="{BB962C8B-B14F-4D97-AF65-F5344CB8AC3E}">
        <p14:creationId xmlns:p14="http://schemas.microsoft.com/office/powerpoint/2010/main" val="281745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14D4897E-2569-409D-8AB1-92B9A73EAD05}" type="slidenum">
              <a:rPr lang="es-MX" smtClean="0"/>
              <a:t>1</a:t>
            </a:fld>
            <a:endParaRPr lang="es-MX"/>
          </a:p>
        </p:txBody>
      </p:sp>
    </p:spTree>
    <p:extLst>
      <p:ext uri="{BB962C8B-B14F-4D97-AF65-F5344CB8AC3E}">
        <p14:creationId xmlns:p14="http://schemas.microsoft.com/office/powerpoint/2010/main" val="176410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5241F5-C5A1-47FD-A6B3-C5C28C825196}" type="datetimeFigureOut">
              <a:rPr lang="es-MX" smtClean="0"/>
              <a:t>07/11/2016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51886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5241F5-C5A1-47FD-A6B3-C5C28C825196}" type="datetimeFigureOut">
              <a:rPr lang="es-MX" smtClean="0"/>
              <a:t>07/11/2016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1597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5241F5-C5A1-47FD-A6B3-C5C28C825196}" type="datetimeFigureOut">
              <a:rPr lang="es-MX" smtClean="0"/>
              <a:t>07/11/2016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377756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5241F5-C5A1-47FD-A6B3-C5C28C825196}" type="datetimeFigureOut">
              <a:rPr lang="es-MX" smtClean="0"/>
              <a:t>07/11/2016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375140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5241F5-C5A1-47FD-A6B3-C5C28C825196}" type="datetimeFigureOut">
              <a:rPr lang="es-MX" smtClean="0"/>
              <a:t>07/11/2016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404142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5241F5-C5A1-47FD-A6B3-C5C28C825196}" type="datetimeFigureOut">
              <a:rPr lang="es-MX" smtClean="0"/>
              <a:t>07/11/2016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376382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5241F5-C5A1-47FD-A6B3-C5C28C825196}" type="datetimeFigureOut">
              <a:rPr lang="es-MX" smtClean="0"/>
              <a:t>07/11/2016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264597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5241F5-C5A1-47FD-A6B3-C5C28C825196}" type="datetimeFigureOut">
              <a:rPr lang="es-MX" smtClean="0"/>
              <a:t>07/11/2016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229814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241F5-C5A1-47FD-A6B3-C5C28C825196}" type="datetimeFigureOut">
              <a:rPr lang="es-MX" smtClean="0"/>
              <a:t>07/11/2016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295212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241F5-C5A1-47FD-A6B3-C5C28C825196}" type="datetimeFigureOut">
              <a:rPr lang="es-MX" smtClean="0"/>
              <a:t>07/11/2016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102923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241F5-C5A1-47FD-A6B3-C5C28C825196}" type="datetimeFigureOut">
              <a:rPr lang="es-MX" smtClean="0"/>
              <a:t>07/11/2016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BD658B-EB53-4209-BB0D-68155626C0EA}" type="slidenum">
              <a:rPr lang="es-MX" smtClean="0"/>
              <a:t>‹#›</a:t>
            </a:fld>
            <a:endParaRPr lang="es-MX"/>
          </a:p>
        </p:txBody>
      </p:sp>
    </p:spTree>
    <p:extLst>
      <p:ext uri="{BB962C8B-B14F-4D97-AF65-F5344CB8AC3E}">
        <p14:creationId xmlns:p14="http://schemas.microsoft.com/office/powerpoint/2010/main" val="297029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241F5-C5A1-47FD-A6B3-C5C28C825196}" type="datetimeFigureOut">
              <a:rPr lang="es-MX" smtClean="0"/>
              <a:t>07/11/2016</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D658B-EB53-4209-BB0D-68155626C0EA}" type="slidenum">
              <a:rPr lang="es-MX" smtClean="0"/>
              <a:t>‹#›</a:t>
            </a:fld>
            <a:endParaRPr lang="es-MX"/>
          </a:p>
        </p:txBody>
      </p:sp>
    </p:spTree>
    <p:extLst>
      <p:ext uri="{BB962C8B-B14F-4D97-AF65-F5344CB8AC3E}">
        <p14:creationId xmlns:p14="http://schemas.microsoft.com/office/powerpoint/2010/main" val="1916028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915" y="758353"/>
            <a:ext cx="5958170" cy="923330"/>
          </a:xfrm>
          <a:prstGeom prst="rect">
            <a:avLst/>
          </a:prstGeom>
          <a:noFill/>
        </p:spPr>
        <p:txBody>
          <a:bodyPr wrap="none" lIns="91440" tIns="45720" rIns="91440" bIns="45720">
            <a:spAutoFit/>
          </a:bodyPr>
          <a:lstStyle/>
          <a:p>
            <a:pPr algn="ctr"/>
            <a:r>
              <a:rPr lang="en-US" sz="5400" dirty="0" smtClean="0">
                <a:ln w="0"/>
                <a:solidFill>
                  <a:schemeClr val="accent1">
                    <a:lumMod val="50000"/>
                  </a:schemeClr>
                </a:solidFill>
                <a:effectLst>
                  <a:outerShdw blurRad="38100" dist="25400" dir="5400000" algn="ctr" rotWithShape="0">
                    <a:srgbClr val="6E747A">
                      <a:alpha val="43000"/>
                    </a:srgbClr>
                  </a:outerShdw>
                </a:effectLst>
              </a:rPr>
              <a:t>TIPOS DE HUMEDAD</a:t>
            </a:r>
            <a:endParaRPr lang="en-US" sz="5400" b="0" cap="none" spc="0" dirty="0">
              <a:ln w="0"/>
              <a:solidFill>
                <a:schemeClr val="accent1">
                  <a:lumMod val="50000"/>
                </a:schemeClr>
              </a:solidFill>
              <a:effectLst>
                <a:outerShdw blurRad="38100" dist="25400" dir="5400000" algn="ctr" rotWithShape="0">
                  <a:srgbClr val="6E747A">
                    <a:alpha val="43000"/>
                  </a:srgbClr>
                </a:outerShdw>
              </a:effectLst>
            </a:endParaRPr>
          </a:p>
        </p:txBody>
      </p:sp>
      <p:pic>
        <p:nvPicPr>
          <p:cNvPr id="1030" name="Picture 6" descr="Resultado de imagen para abstracto para power point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construcció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humedad en mur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02" y="2419491"/>
            <a:ext cx="3824180" cy="25371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humedad en mur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020" y="2419491"/>
            <a:ext cx="3828025" cy="25371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impac.com.mx/_img/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www.impac.com.mx/_img/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338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sultado de imagen para abstracto para power poi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sultado de imagen para construcció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0419" y="318756"/>
            <a:ext cx="8223161" cy="4555093"/>
          </a:xfrm>
          <a:prstGeom prst="rect">
            <a:avLst/>
          </a:prstGeom>
        </p:spPr>
        <p:txBody>
          <a:bodyPr wrap="square">
            <a:spAutoFit/>
          </a:bodyPr>
          <a:lstStyle/>
          <a:p>
            <a:r>
              <a:rPr lang="es-MX" sz="2000" b="1" dirty="0"/>
              <a:t>La mejor medida para acabar con el salitre es la prevención</a:t>
            </a:r>
            <a:r>
              <a:rPr lang="es-MX" sz="2000" dirty="0"/>
              <a:t>, </a:t>
            </a:r>
            <a:r>
              <a:rPr lang="es-MX" dirty="0"/>
              <a:t>para ello debemos tomar medidas rigurosas frente a este problema, para poder comenzar con las soluciones debemos realizar un buen diagnóstico y saber por qué causas apareció el salitre y la </a:t>
            </a:r>
            <a:r>
              <a:rPr lang="es-MX" dirty="0" smtClean="0"/>
              <a:t>humedad.</a:t>
            </a:r>
          </a:p>
          <a:p>
            <a:endParaRPr lang="es-MX" dirty="0"/>
          </a:p>
          <a:p>
            <a:r>
              <a:rPr lang="es-MX" dirty="0"/>
              <a:t>Las fugas de agua, o si no está cubierto </a:t>
            </a:r>
            <a:r>
              <a:rPr lang="es-MX" dirty="0" smtClean="0"/>
              <a:t>el muro </a:t>
            </a:r>
            <a:r>
              <a:rPr lang="es-MX" dirty="0"/>
              <a:t>y se remoja con la lluvia, </a:t>
            </a:r>
            <a:r>
              <a:rPr lang="es-MX" dirty="0" smtClean="0"/>
              <a:t>etc.</a:t>
            </a:r>
          </a:p>
          <a:p>
            <a:endParaRPr lang="es-MX" b="1" dirty="0"/>
          </a:p>
          <a:p>
            <a:r>
              <a:rPr lang="es-MX" dirty="0"/>
              <a:t>la solución más básica consiste en retirar con una espátula y una lija los residuos de salitre y usar sobre el área afectada y los muros contiguos impermeabilizantes o selladores que se encuentran en el mercado como impermeabilizantes o selladores</a:t>
            </a:r>
            <a:r>
              <a:rPr lang="es-MX" dirty="0" smtClean="0"/>
              <a:t>.</a:t>
            </a:r>
          </a:p>
          <a:p>
            <a:endParaRPr lang="es-MX" b="1" dirty="0"/>
          </a:p>
          <a:p>
            <a:r>
              <a:rPr lang="es-MX" dirty="0" smtClean="0"/>
              <a:t>El </a:t>
            </a:r>
            <a:r>
              <a:rPr lang="es-MX" dirty="0"/>
              <a:t>salitre y la humedad son un problema que aparentemente no es tan grave, pero que, de no atenderse a tiempo puede llegar a tener serias consecuencias en la estructura de nuestra vivienda. </a:t>
            </a:r>
            <a:r>
              <a:rPr lang="es-MX" dirty="0" smtClean="0"/>
              <a:t>Lo </a:t>
            </a:r>
            <a:r>
              <a:rPr lang="es-MX" dirty="0"/>
              <a:t>más recomendable es prevenir y si ya </a:t>
            </a:r>
            <a:r>
              <a:rPr lang="es-MX" dirty="0" smtClean="0"/>
              <a:t>existe el </a:t>
            </a:r>
            <a:r>
              <a:rPr lang="es-MX" dirty="0"/>
              <a:t>problema, entonces actuar a tiempo para frenar que se sigan contaminando más muros.</a:t>
            </a:r>
            <a:endParaRPr lang="es-MX" b="1" dirty="0"/>
          </a:p>
        </p:txBody>
      </p:sp>
      <p:pic>
        <p:nvPicPr>
          <p:cNvPr id="5122" name="Picture 2" descr="Resultado de imagen para prevenc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0906" y="4746552"/>
            <a:ext cx="3622185" cy="15239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5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sultado de imagen para abstracto para power poi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sultado de imagen para construcció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9717" y="559455"/>
            <a:ext cx="5594260" cy="954107"/>
          </a:xfrm>
          <a:prstGeom prst="rect">
            <a:avLst/>
          </a:prstGeom>
        </p:spPr>
        <p:txBody>
          <a:bodyPr wrap="square">
            <a:spAutoFit/>
          </a:bodyPr>
          <a:lstStyle/>
          <a:p>
            <a:r>
              <a:rPr lang="es-MX" sz="2000" b="1" dirty="0" smtClean="0"/>
              <a:t>HUMEDAD</a:t>
            </a:r>
            <a:r>
              <a:rPr lang="es-MX" dirty="0" smtClean="0"/>
              <a:t>: Cantidad </a:t>
            </a:r>
            <a:r>
              <a:rPr lang="es-MX" dirty="0"/>
              <a:t>de agua, vapor de agua o cualquier otro líquido que está presente en la superficie o el interior de un cuerpo o en el aire.</a:t>
            </a:r>
          </a:p>
        </p:txBody>
      </p:sp>
      <p:sp>
        <p:nvSpPr>
          <p:cNvPr id="5" name="Rectangle 4"/>
          <p:cNvSpPr/>
          <p:nvPr/>
        </p:nvSpPr>
        <p:spPr>
          <a:xfrm>
            <a:off x="149717" y="1628898"/>
            <a:ext cx="5441325" cy="1231106"/>
          </a:xfrm>
          <a:prstGeom prst="rect">
            <a:avLst/>
          </a:prstGeom>
        </p:spPr>
        <p:txBody>
          <a:bodyPr wrap="square">
            <a:spAutoFit/>
          </a:bodyPr>
          <a:lstStyle/>
          <a:p>
            <a:r>
              <a:rPr lang="es-MX" sz="2000" b="1" dirty="0" smtClean="0"/>
              <a:t>SALITRE</a:t>
            </a:r>
            <a:r>
              <a:rPr lang="es-MX" dirty="0" smtClean="0"/>
              <a:t>: Es </a:t>
            </a:r>
            <a:r>
              <a:rPr lang="es-MX" dirty="0"/>
              <a:t>una substancia salina que aparece en los elementos constructivos de las edificaciones, una de las soluciones más comunes es elaborar un tipo de mezcla o recubrimiento con arena de mar o rica en sal.</a:t>
            </a:r>
          </a:p>
        </p:txBody>
      </p:sp>
      <p:pic>
        <p:nvPicPr>
          <p:cNvPr id="7172" name="Picture 4" descr="Resultado de imagen para SALITREEN MUR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264" y="3092693"/>
            <a:ext cx="6254738" cy="29351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sultado de imagen para SALITREEN MURO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0854"/>
          <a:stretch/>
        </p:blipFill>
        <p:spPr bwMode="auto">
          <a:xfrm>
            <a:off x="5864819" y="4500215"/>
            <a:ext cx="1807183" cy="15276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ejemplos de humed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0344" y="902182"/>
            <a:ext cx="2457218" cy="164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795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267" y="565458"/>
            <a:ext cx="8403465" cy="1508105"/>
          </a:xfrm>
          <a:prstGeom prst="rect">
            <a:avLst/>
          </a:prstGeom>
        </p:spPr>
        <p:txBody>
          <a:bodyPr wrap="square">
            <a:spAutoFit/>
          </a:bodyPr>
          <a:lstStyle/>
          <a:p>
            <a:r>
              <a:rPr lang="es-MX" sz="2000" b="1" dirty="0" smtClean="0"/>
              <a:t>POR QUE SALE EL SALITRE</a:t>
            </a:r>
            <a:r>
              <a:rPr lang="es-MX" dirty="0" smtClean="0"/>
              <a:t>; Se debe a las </a:t>
            </a:r>
            <a:r>
              <a:rPr lang="es-MX" dirty="0"/>
              <a:t>alcalinas solubles en agua, que son propias de materiales que comúnmente se encuentran presentes en los elementos más usados para la edificación de estructuras como el cemento, la cal y el ladrillo. En otras ocasiones puede ser ocasionada también por humedad del suelo donde se encuentran los cimientos. </a:t>
            </a:r>
          </a:p>
        </p:txBody>
      </p:sp>
      <p:pic>
        <p:nvPicPr>
          <p:cNvPr id="5" name="Picture 6" descr="Resultado de imagen para abstracto para power poi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sultado de imagen para construcció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44054" y="2590871"/>
            <a:ext cx="7437061" cy="2854285"/>
          </a:xfrm>
          <a:prstGeom prst="rect">
            <a:avLst/>
          </a:prstGeom>
        </p:spPr>
      </p:pic>
      <p:pic>
        <p:nvPicPr>
          <p:cNvPr id="8"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32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sultado de imagen para abstracto para power poi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sultado de imagen para construcció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953210" y="3451125"/>
            <a:ext cx="4782055" cy="2640455"/>
          </a:xfrm>
          <a:prstGeom prst="rect">
            <a:avLst/>
          </a:prstGeom>
        </p:spPr>
      </p:pic>
      <p:sp>
        <p:nvSpPr>
          <p:cNvPr id="5" name="TextBox 4"/>
          <p:cNvSpPr txBox="1"/>
          <p:nvPr/>
        </p:nvSpPr>
        <p:spPr>
          <a:xfrm>
            <a:off x="425003" y="429866"/>
            <a:ext cx="2365135" cy="400110"/>
          </a:xfrm>
          <a:prstGeom prst="rect">
            <a:avLst/>
          </a:prstGeom>
          <a:noFill/>
        </p:spPr>
        <p:txBody>
          <a:bodyPr wrap="none" rtlCol="0">
            <a:spAutoFit/>
          </a:bodyPr>
          <a:lstStyle/>
          <a:p>
            <a:r>
              <a:rPr lang="es-MX" sz="2000" b="1" dirty="0" smtClean="0"/>
              <a:t>TIPOS DE HUMEDAD</a:t>
            </a:r>
            <a:endParaRPr lang="es-MX" sz="2000" b="1" dirty="0"/>
          </a:p>
        </p:txBody>
      </p:sp>
      <p:sp>
        <p:nvSpPr>
          <p:cNvPr id="6" name="Rectangle 5"/>
          <p:cNvSpPr/>
          <p:nvPr/>
        </p:nvSpPr>
        <p:spPr>
          <a:xfrm>
            <a:off x="425003" y="1006065"/>
            <a:ext cx="8242479" cy="2031325"/>
          </a:xfrm>
          <a:prstGeom prst="rect">
            <a:avLst/>
          </a:prstGeom>
        </p:spPr>
        <p:txBody>
          <a:bodyPr wrap="square">
            <a:spAutoFit/>
          </a:bodyPr>
          <a:lstStyle/>
          <a:p>
            <a:pPr marL="285750" indent="-285750">
              <a:buFont typeface="Wingdings" panose="05000000000000000000" pitchFamily="2" charset="2"/>
              <a:buChar char="Ø"/>
            </a:pPr>
            <a:r>
              <a:rPr lang="es-MX" dirty="0">
                <a:latin typeface="Calibri Light" panose="020F0302020204030204" pitchFamily="34" charset="0"/>
              </a:rPr>
              <a:t>Ascendentes por </a:t>
            </a:r>
            <a:r>
              <a:rPr lang="es-MX" b="1" dirty="0">
                <a:latin typeface="Calibri Light" panose="020F0302020204030204" pitchFamily="34" charset="0"/>
              </a:rPr>
              <a:t>capilaridad</a:t>
            </a:r>
            <a:r>
              <a:rPr lang="es-MX" dirty="0">
                <a:latin typeface="Calibri Light" panose="020F0302020204030204" pitchFamily="34" charset="0"/>
              </a:rPr>
              <a:t>, cuando suben desde el subsuelo.</a:t>
            </a:r>
          </a:p>
          <a:p>
            <a:pPr marL="285750" indent="-285750">
              <a:buFont typeface="Wingdings" panose="05000000000000000000" pitchFamily="2" charset="2"/>
              <a:buChar char="Ø"/>
            </a:pPr>
            <a:endParaRPr lang="es-MX" dirty="0">
              <a:latin typeface="Calibri Light" panose="020F0302020204030204" pitchFamily="34" charset="0"/>
            </a:endParaRPr>
          </a:p>
          <a:p>
            <a:pPr marL="285750" indent="-285750">
              <a:buFont typeface="Wingdings" panose="05000000000000000000" pitchFamily="2" charset="2"/>
              <a:buChar char="Ø"/>
            </a:pPr>
            <a:r>
              <a:rPr lang="es-MX" dirty="0">
                <a:latin typeface="Calibri Light" panose="020F0302020204030204" pitchFamily="34" charset="0"/>
              </a:rPr>
              <a:t>Descendentes por </a:t>
            </a:r>
            <a:r>
              <a:rPr lang="es-MX" b="1" dirty="0">
                <a:latin typeface="Calibri Light" panose="020F0302020204030204" pitchFamily="34" charset="0"/>
              </a:rPr>
              <a:t>gravedad</a:t>
            </a:r>
            <a:r>
              <a:rPr lang="es-MX" dirty="0">
                <a:latin typeface="Calibri Light" panose="020F0302020204030204" pitchFamily="34" charset="0"/>
              </a:rPr>
              <a:t>, si bajan por gravedad desde la cubierta o el terrado.</a:t>
            </a:r>
          </a:p>
          <a:p>
            <a:pPr marL="285750" indent="-285750">
              <a:buFont typeface="Wingdings" panose="05000000000000000000" pitchFamily="2" charset="2"/>
              <a:buChar char="Ø"/>
            </a:pPr>
            <a:endParaRPr lang="es-MX" dirty="0">
              <a:latin typeface="Calibri Light" panose="020F0302020204030204" pitchFamily="34" charset="0"/>
            </a:endParaRPr>
          </a:p>
          <a:p>
            <a:pPr marL="285750" indent="-285750">
              <a:buFont typeface="Wingdings" panose="05000000000000000000" pitchFamily="2" charset="2"/>
              <a:buChar char="Ø"/>
            </a:pPr>
            <a:r>
              <a:rPr lang="es-MX" dirty="0">
                <a:latin typeface="Calibri Light" panose="020F0302020204030204" pitchFamily="34" charset="0"/>
              </a:rPr>
              <a:t>Laterales por </a:t>
            </a:r>
            <a:r>
              <a:rPr lang="es-MX" b="1" dirty="0">
                <a:latin typeface="Calibri Light" panose="020F0302020204030204" pitchFamily="34" charset="0"/>
              </a:rPr>
              <a:t>infiltración</a:t>
            </a:r>
            <a:r>
              <a:rPr lang="es-MX" dirty="0">
                <a:latin typeface="Calibri Light" panose="020F0302020204030204" pitchFamily="34" charset="0"/>
              </a:rPr>
              <a:t>, motivadas por la lluvia que azota las fachadas.</a:t>
            </a:r>
          </a:p>
          <a:p>
            <a:pPr marL="285750" indent="-285750">
              <a:buFont typeface="Wingdings" panose="05000000000000000000" pitchFamily="2" charset="2"/>
              <a:buChar char="Ø"/>
            </a:pPr>
            <a:endParaRPr lang="es-MX" dirty="0">
              <a:latin typeface="Calibri Light" panose="020F0302020204030204" pitchFamily="34" charset="0"/>
            </a:endParaRPr>
          </a:p>
          <a:p>
            <a:pPr marL="285750" indent="-285750">
              <a:buFont typeface="Wingdings" panose="05000000000000000000" pitchFamily="2" charset="2"/>
              <a:buChar char="Ø"/>
            </a:pPr>
            <a:r>
              <a:rPr lang="es-MX" b="1" dirty="0">
                <a:latin typeface="Calibri Light" panose="020F0302020204030204" pitchFamily="34" charset="0"/>
              </a:rPr>
              <a:t>Condensación</a:t>
            </a:r>
            <a:r>
              <a:rPr lang="es-MX" dirty="0">
                <a:latin typeface="Calibri Light" panose="020F0302020204030204" pitchFamily="34" charset="0"/>
              </a:rPr>
              <a:t>, causadas por la presencia del vapor de agua contenido en el aire.</a:t>
            </a:r>
          </a:p>
        </p:txBody>
      </p:sp>
      <p:pic>
        <p:nvPicPr>
          <p:cNvPr id="7"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07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1249" r="41815"/>
          <a:stretch/>
        </p:blipFill>
        <p:spPr>
          <a:xfrm>
            <a:off x="1930066" y="4224271"/>
            <a:ext cx="4766947" cy="1854558"/>
          </a:xfrm>
          <a:prstGeom prst="rect">
            <a:avLst/>
          </a:prstGeom>
        </p:spPr>
      </p:pic>
      <p:pic>
        <p:nvPicPr>
          <p:cNvPr id="3" name="Picture 2"/>
          <p:cNvPicPr>
            <a:picLocks noChangeAspect="1"/>
          </p:cNvPicPr>
          <p:nvPr/>
        </p:nvPicPr>
        <p:blipFill>
          <a:blip r:embed="rId3"/>
          <a:stretch>
            <a:fillRect/>
          </a:stretch>
        </p:blipFill>
        <p:spPr>
          <a:xfrm>
            <a:off x="5317313" y="499052"/>
            <a:ext cx="3388804" cy="3132790"/>
          </a:xfrm>
          <a:prstGeom prst="rect">
            <a:avLst/>
          </a:prstGeom>
        </p:spPr>
      </p:pic>
      <p:sp>
        <p:nvSpPr>
          <p:cNvPr id="4" name="Rectangle 3"/>
          <p:cNvSpPr/>
          <p:nvPr/>
        </p:nvSpPr>
        <p:spPr>
          <a:xfrm>
            <a:off x="297349" y="1183330"/>
            <a:ext cx="4572000" cy="1785104"/>
          </a:xfrm>
          <a:prstGeom prst="rect">
            <a:avLst/>
          </a:prstGeom>
        </p:spPr>
        <p:txBody>
          <a:bodyPr>
            <a:spAutoFit/>
          </a:bodyPr>
          <a:lstStyle/>
          <a:p>
            <a:r>
              <a:rPr lang="es-MX" dirty="0">
                <a:latin typeface="+mj-lt"/>
              </a:rPr>
              <a:t>Se denomina </a:t>
            </a:r>
            <a:r>
              <a:rPr lang="es-MX" sz="2000" b="1" dirty="0" smtClean="0">
                <a:latin typeface="+mj-lt"/>
              </a:rPr>
              <a:t>HUMEDAD POR </a:t>
            </a:r>
            <a:r>
              <a:rPr lang="es-MX" sz="2000" b="1" dirty="0" smtClean="0">
                <a:latin typeface="+mj-lt"/>
              </a:rPr>
              <a:t>CAPILARIDAD </a:t>
            </a:r>
            <a:r>
              <a:rPr lang="es-MX" dirty="0" smtClean="0">
                <a:latin typeface="+mj-lt"/>
              </a:rPr>
              <a:t>a </a:t>
            </a:r>
            <a:r>
              <a:rPr lang="es-MX" dirty="0">
                <a:latin typeface="+mj-lt"/>
              </a:rPr>
              <a:t>aquella que </a:t>
            </a:r>
            <a:r>
              <a:rPr lang="es-MX" dirty="0" smtClean="0">
                <a:latin typeface="+mj-lt"/>
              </a:rPr>
              <a:t>asciende por las </a:t>
            </a:r>
            <a:r>
              <a:rPr lang="es-MX" dirty="0">
                <a:latin typeface="+mj-lt"/>
              </a:rPr>
              <a:t>paredes de un edificio desde sus </a:t>
            </a:r>
            <a:r>
              <a:rPr lang="es-MX" dirty="0" smtClean="0">
                <a:latin typeface="+mj-lt"/>
              </a:rPr>
              <a:t>cimientos</a:t>
            </a:r>
            <a:r>
              <a:rPr lang="es-MX" dirty="0">
                <a:latin typeface="+mj-lt"/>
              </a:rPr>
              <a:t>. </a:t>
            </a:r>
            <a:endParaRPr lang="es-MX" dirty="0" smtClean="0">
              <a:latin typeface="+mj-lt"/>
            </a:endParaRPr>
          </a:p>
          <a:p>
            <a:endParaRPr lang="es-MX" dirty="0" smtClean="0">
              <a:latin typeface="+mj-lt"/>
            </a:endParaRPr>
          </a:p>
          <a:p>
            <a:r>
              <a:rPr lang="es-MX" dirty="0" smtClean="0">
                <a:latin typeface="+mj-lt"/>
              </a:rPr>
              <a:t>La </a:t>
            </a:r>
            <a:r>
              <a:rPr lang="es-MX" dirty="0">
                <a:latin typeface="+mj-lt"/>
              </a:rPr>
              <a:t>humedad </a:t>
            </a:r>
            <a:r>
              <a:rPr lang="es-MX" dirty="0" smtClean="0">
                <a:latin typeface="+mj-lt"/>
              </a:rPr>
              <a:t>consigue avanzar </a:t>
            </a:r>
            <a:r>
              <a:rPr lang="es-MX" dirty="0">
                <a:latin typeface="+mj-lt"/>
              </a:rPr>
              <a:t>por las paredes a través de sus poros y capilares. </a:t>
            </a:r>
            <a:endParaRPr lang="es-MX" dirty="0">
              <a:effectLst/>
              <a:latin typeface="+mj-lt"/>
            </a:endParaRPr>
          </a:p>
        </p:txBody>
      </p:sp>
      <p:sp>
        <p:nvSpPr>
          <p:cNvPr id="5" name="Oval 4"/>
          <p:cNvSpPr/>
          <p:nvPr/>
        </p:nvSpPr>
        <p:spPr>
          <a:xfrm>
            <a:off x="2176528" y="3953815"/>
            <a:ext cx="4958367" cy="238571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6" name="Picture 6" descr="Resultado de imagen para abstracto para power point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ultado de imagen para construcció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42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2978"/>
          <a:stretch/>
        </p:blipFill>
        <p:spPr>
          <a:xfrm>
            <a:off x="636694" y="3166159"/>
            <a:ext cx="7977327" cy="2511686"/>
          </a:xfrm>
          <a:prstGeom prst="rect">
            <a:avLst/>
          </a:prstGeom>
        </p:spPr>
      </p:pic>
      <p:sp>
        <p:nvSpPr>
          <p:cNvPr id="3" name="Rectangle 2"/>
          <p:cNvSpPr/>
          <p:nvPr/>
        </p:nvSpPr>
        <p:spPr>
          <a:xfrm>
            <a:off x="325661" y="339986"/>
            <a:ext cx="2908938" cy="400110"/>
          </a:xfrm>
          <a:prstGeom prst="rect">
            <a:avLst/>
          </a:prstGeom>
        </p:spPr>
        <p:txBody>
          <a:bodyPr wrap="none">
            <a:spAutoFit/>
          </a:bodyPr>
          <a:lstStyle/>
          <a:p>
            <a:r>
              <a:rPr lang="es-MX" sz="2000" b="1" dirty="0" smtClean="0">
                <a:latin typeface="Calibri Light" panose="020F0302020204030204" pitchFamily="34" charset="0"/>
              </a:rPr>
              <a:t>Descendente </a:t>
            </a:r>
            <a:r>
              <a:rPr lang="es-MX" sz="2000" b="1" dirty="0">
                <a:latin typeface="Calibri Light" panose="020F0302020204030204" pitchFamily="34" charset="0"/>
              </a:rPr>
              <a:t>por gravedad</a:t>
            </a:r>
            <a:endParaRPr lang="es-MX" sz="2000" b="1" dirty="0"/>
          </a:p>
        </p:txBody>
      </p:sp>
      <p:sp>
        <p:nvSpPr>
          <p:cNvPr id="4" name="Oval 3"/>
          <p:cNvSpPr/>
          <p:nvPr/>
        </p:nvSpPr>
        <p:spPr>
          <a:xfrm>
            <a:off x="636694" y="3166159"/>
            <a:ext cx="3378052" cy="257263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5" name="Rectangle 4"/>
          <p:cNvSpPr/>
          <p:nvPr/>
        </p:nvSpPr>
        <p:spPr>
          <a:xfrm>
            <a:off x="325661" y="805364"/>
            <a:ext cx="8496367" cy="2031325"/>
          </a:xfrm>
          <a:prstGeom prst="rect">
            <a:avLst/>
          </a:prstGeom>
        </p:spPr>
        <p:txBody>
          <a:bodyPr wrap="square">
            <a:spAutoFit/>
          </a:bodyPr>
          <a:lstStyle/>
          <a:p>
            <a:r>
              <a:rPr lang="es-MX" dirty="0" smtClean="0"/>
              <a:t>Tiene </a:t>
            </a:r>
            <a:r>
              <a:rPr lang="es-MX" dirty="0"/>
              <a:t>su origen en defectos de impermeabilización de las cubiertas del edificio, en donde pueden formarse pequeños embalses como consecuencia de lluvias intensas, sobre todo cuando existen defectos en el sistema de evacuación de las aguas pluviales. </a:t>
            </a:r>
            <a:endParaRPr lang="es-MX" dirty="0" smtClean="0"/>
          </a:p>
          <a:p>
            <a:endParaRPr lang="es-MX" dirty="0"/>
          </a:p>
          <a:p>
            <a:r>
              <a:rPr lang="es-MX" dirty="0" smtClean="0"/>
              <a:t>El </a:t>
            </a:r>
            <a:r>
              <a:rPr lang="es-MX" dirty="0"/>
              <a:t>agua retenida, antes de secarse por el aire y la acción solar, puede filtrar una parte a través de fisuras y pequeñas grietas, por donde conecta con la red capilar de la estructura y desciende a los pisos inmediatos.</a:t>
            </a:r>
          </a:p>
        </p:txBody>
      </p:sp>
      <p:pic>
        <p:nvPicPr>
          <p:cNvPr id="6" name="Picture 6" descr="Resultado de imagen para abstracto para power point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ultado de imagen para construcció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106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esultado de imagen para abstracto para power poi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Resultado de imagen para construcció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2654" y="391148"/>
            <a:ext cx="8429222" cy="2616101"/>
          </a:xfrm>
          <a:prstGeom prst="rect">
            <a:avLst/>
          </a:prstGeom>
        </p:spPr>
        <p:txBody>
          <a:bodyPr wrap="square">
            <a:spAutoFit/>
          </a:bodyPr>
          <a:lstStyle/>
          <a:p>
            <a:r>
              <a:rPr lang="es-MX" sz="2000" b="1" dirty="0"/>
              <a:t>Humedad lateral por infiltración</a:t>
            </a:r>
            <a:r>
              <a:rPr lang="es-MX" sz="2000" dirty="0"/>
              <a:t> </a:t>
            </a:r>
            <a:endParaRPr lang="es-MX" sz="2000" dirty="0" smtClean="0"/>
          </a:p>
          <a:p>
            <a:endParaRPr lang="es-MX" dirty="0"/>
          </a:p>
          <a:p>
            <a:pPr algn="just"/>
            <a:r>
              <a:rPr lang="es-MX" dirty="0"/>
              <a:t>Originada por la lluvia </a:t>
            </a:r>
            <a:r>
              <a:rPr lang="es-MX" dirty="0" smtClean="0"/>
              <a:t>que llega a las </a:t>
            </a:r>
            <a:r>
              <a:rPr lang="es-MX" dirty="0"/>
              <a:t>fachadas de un edificio, todas las plantas de éste pueden verse afectadas por la aparición de humedades en los paramentos interiores correspondientes a los muros. </a:t>
            </a:r>
            <a:endParaRPr lang="es-MX" dirty="0" smtClean="0"/>
          </a:p>
          <a:p>
            <a:pPr algn="just"/>
            <a:endParaRPr lang="es-MX" dirty="0"/>
          </a:p>
          <a:p>
            <a:pPr algn="just"/>
            <a:r>
              <a:rPr lang="es-MX" dirty="0" smtClean="0"/>
              <a:t>Esta </a:t>
            </a:r>
            <a:r>
              <a:rPr lang="es-MX" dirty="0"/>
              <a:t>infiltración es causada por la ausencia de impermeabilización o la degradación de la capa impermeabilizante, sea por haber sido mal aplicada, por el uso de materiales deficientes o por las condiciones de la propia obra.</a:t>
            </a:r>
            <a:endParaRPr lang="es-MX" dirty="0">
              <a:effectLst/>
            </a:endParaRPr>
          </a:p>
        </p:txBody>
      </p:sp>
      <p:pic>
        <p:nvPicPr>
          <p:cNvPr id="6" name="Picture 5"/>
          <p:cNvPicPr>
            <a:picLocks noChangeAspect="1"/>
          </p:cNvPicPr>
          <p:nvPr/>
        </p:nvPicPr>
        <p:blipFill rotWithShape="1">
          <a:blip r:embed="rId4"/>
          <a:srcRect l="37491" t="15313" r="32139"/>
          <a:stretch/>
        </p:blipFill>
        <p:spPr>
          <a:xfrm>
            <a:off x="2884866" y="3113420"/>
            <a:ext cx="2829889" cy="3053777"/>
          </a:xfrm>
          <a:prstGeom prst="rect">
            <a:avLst/>
          </a:prstGeom>
        </p:spPr>
      </p:pic>
      <p:sp>
        <p:nvSpPr>
          <p:cNvPr id="7" name="Oval 6"/>
          <p:cNvSpPr/>
          <p:nvPr/>
        </p:nvSpPr>
        <p:spPr>
          <a:xfrm>
            <a:off x="3992449" y="3011929"/>
            <a:ext cx="1867438" cy="323278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8"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44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sultado de imagen para abstracto para power poi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sultado de imagen para construcció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1003" t="32190" r="34174" b="-2500"/>
          <a:stretch/>
        </p:blipFill>
        <p:spPr>
          <a:xfrm>
            <a:off x="1086656" y="3451537"/>
            <a:ext cx="6750137" cy="2833353"/>
          </a:xfrm>
          <a:prstGeom prst="rect">
            <a:avLst/>
          </a:prstGeom>
        </p:spPr>
      </p:pic>
      <p:sp>
        <p:nvSpPr>
          <p:cNvPr id="7" name="Oval 6"/>
          <p:cNvSpPr/>
          <p:nvPr/>
        </p:nvSpPr>
        <p:spPr>
          <a:xfrm>
            <a:off x="2021983" y="3978829"/>
            <a:ext cx="3296991" cy="207337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8" name="Rectangle 7"/>
          <p:cNvSpPr/>
          <p:nvPr/>
        </p:nvSpPr>
        <p:spPr>
          <a:xfrm>
            <a:off x="267237" y="283654"/>
            <a:ext cx="8609526" cy="2616101"/>
          </a:xfrm>
          <a:prstGeom prst="rect">
            <a:avLst/>
          </a:prstGeom>
        </p:spPr>
        <p:txBody>
          <a:bodyPr wrap="square">
            <a:spAutoFit/>
          </a:bodyPr>
          <a:lstStyle/>
          <a:p>
            <a:r>
              <a:rPr lang="es-MX" sz="2000" b="1" dirty="0"/>
              <a:t>Humedad por condensación</a:t>
            </a:r>
            <a:r>
              <a:rPr lang="es-MX" sz="2000" dirty="0"/>
              <a:t> </a:t>
            </a:r>
            <a:endParaRPr lang="es-MX" sz="2000" dirty="0" smtClean="0"/>
          </a:p>
          <a:p>
            <a:endParaRPr lang="es-MX" dirty="0"/>
          </a:p>
          <a:p>
            <a:pPr algn="just"/>
            <a:r>
              <a:rPr lang="es-MX" dirty="0"/>
              <a:t>La condensación se produce por la comunicación permanente de los ambientes </a:t>
            </a:r>
            <a:r>
              <a:rPr lang="es-MX" dirty="0" smtClean="0"/>
              <a:t>externos, </a:t>
            </a:r>
            <a:r>
              <a:rPr lang="es-MX" dirty="0"/>
              <a:t>con los internos del edificio, establecida por intermedio de la porosidad que tienen los materiales con que fue construida su estructura, los muros y las cubiertas, cuyo contacto busca alcanzar el equilibrio higrométrico entre ambos factores. </a:t>
            </a:r>
            <a:endParaRPr lang="es-MX" dirty="0" smtClean="0"/>
          </a:p>
          <a:p>
            <a:pPr algn="just"/>
            <a:endParaRPr lang="es-MX" dirty="0"/>
          </a:p>
          <a:p>
            <a:pPr algn="just"/>
            <a:r>
              <a:rPr lang="es-MX" dirty="0" smtClean="0"/>
              <a:t>Por </a:t>
            </a:r>
            <a:r>
              <a:rPr lang="es-MX" dirty="0"/>
              <a:t>otra parte, también los ambientes interiores pueden generar su propia humedad de condensación, generalmente como consecuencia de una ventilación deficiente.</a:t>
            </a:r>
            <a:endParaRPr lang="es-MX" dirty="0">
              <a:effectLst/>
            </a:endParaRPr>
          </a:p>
        </p:txBody>
      </p:sp>
      <p:pic>
        <p:nvPicPr>
          <p:cNvPr id="9"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impac.com.mx/_im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62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392" y="2512303"/>
            <a:ext cx="5628068" cy="1508105"/>
          </a:xfrm>
          <a:prstGeom prst="rect">
            <a:avLst/>
          </a:prstGeom>
        </p:spPr>
        <p:txBody>
          <a:bodyPr wrap="square">
            <a:spAutoFit/>
          </a:bodyPr>
          <a:lstStyle/>
          <a:p>
            <a:r>
              <a:rPr lang="es-MX" sz="2000" b="1" dirty="0">
                <a:latin typeface="+mj-lt"/>
              </a:rPr>
              <a:t>Criptoflorescencias. </a:t>
            </a:r>
            <a:r>
              <a:rPr lang="es-MX" dirty="0">
                <a:latin typeface="+mj-lt"/>
              </a:rPr>
              <a:t>Consisten en el desprendimiento de la superficie de piedras, degradación de la superficie visible de ladrillos y morteros, y en las obras que utilizan revestimiento tales como enchape, el desprendimiento total o parcial de éste.</a:t>
            </a:r>
          </a:p>
        </p:txBody>
      </p:sp>
      <p:sp>
        <p:nvSpPr>
          <p:cNvPr id="3" name="Rectangle 2"/>
          <p:cNvSpPr/>
          <p:nvPr/>
        </p:nvSpPr>
        <p:spPr>
          <a:xfrm>
            <a:off x="334850" y="581708"/>
            <a:ext cx="5499280" cy="1231106"/>
          </a:xfrm>
          <a:prstGeom prst="rect">
            <a:avLst/>
          </a:prstGeom>
        </p:spPr>
        <p:txBody>
          <a:bodyPr wrap="square">
            <a:spAutoFit/>
          </a:bodyPr>
          <a:lstStyle/>
          <a:p>
            <a:r>
              <a:rPr lang="es-MX" sz="2000" b="1" dirty="0">
                <a:latin typeface="+mj-lt"/>
              </a:rPr>
              <a:t>E</a:t>
            </a:r>
            <a:r>
              <a:rPr lang="es-MX" sz="2000" b="1" dirty="0" smtClean="0">
                <a:latin typeface="+mj-lt"/>
              </a:rPr>
              <a:t>florescencias</a:t>
            </a:r>
            <a:r>
              <a:rPr lang="es-MX" sz="2000" b="1" dirty="0">
                <a:latin typeface="+mj-lt"/>
              </a:rPr>
              <a:t>. </a:t>
            </a:r>
            <a:r>
              <a:rPr lang="es-MX" dirty="0">
                <a:latin typeface="+mj-lt"/>
              </a:rPr>
              <a:t>Son manchas, generalmente blancas, </a:t>
            </a:r>
          </a:p>
          <a:p>
            <a:r>
              <a:rPr lang="es-MX" dirty="0">
                <a:latin typeface="+mj-lt"/>
              </a:rPr>
              <a:t>que aparecen frecuentemente en las superficies de los muros afectados por humedad. </a:t>
            </a:r>
          </a:p>
          <a:p>
            <a:r>
              <a:rPr lang="es-MX" dirty="0">
                <a:latin typeface="+mj-lt"/>
              </a:rPr>
              <a:t>Este problema se ve claramente en la siguiente imagen.</a:t>
            </a:r>
          </a:p>
        </p:txBody>
      </p:sp>
      <p:pic>
        <p:nvPicPr>
          <p:cNvPr id="4" name="Picture 3"/>
          <p:cNvPicPr>
            <a:picLocks noChangeAspect="1"/>
          </p:cNvPicPr>
          <p:nvPr/>
        </p:nvPicPr>
        <p:blipFill>
          <a:blip r:embed="rId2"/>
          <a:stretch>
            <a:fillRect/>
          </a:stretch>
        </p:blipFill>
        <p:spPr>
          <a:xfrm>
            <a:off x="6049949" y="392246"/>
            <a:ext cx="2657779" cy="1757965"/>
          </a:xfrm>
          <a:prstGeom prst="rect">
            <a:avLst/>
          </a:prstGeom>
        </p:spPr>
      </p:pic>
      <p:pic>
        <p:nvPicPr>
          <p:cNvPr id="5" name="Picture 4"/>
          <p:cNvPicPr>
            <a:picLocks noChangeAspect="1"/>
          </p:cNvPicPr>
          <p:nvPr/>
        </p:nvPicPr>
        <p:blipFill>
          <a:blip r:embed="rId3"/>
          <a:stretch>
            <a:fillRect/>
          </a:stretch>
        </p:blipFill>
        <p:spPr>
          <a:xfrm>
            <a:off x="955691" y="1903192"/>
            <a:ext cx="1803081" cy="2644896"/>
          </a:xfrm>
          <a:prstGeom prst="rect">
            <a:avLst/>
          </a:prstGeom>
        </p:spPr>
      </p:pic>
      <p:sp>
        <p:nvSpPr>
          <p:cNvPr id="6" name="Rectangle 5"/>
          <p:cNvSpPr/>
          <p:nvPr/>
        </p:nvSpPr>
        <p:spPr>
          <a:xfrm>
            <a:off x="721216" y="4638466"/>
            <a:ext cx="4726547" cy="1231106"/>
          </a:xfrm>
          <a:prstGeom prst="rect">
            <a:avLst/>
          </a:prstGeom>
        </p:spPr>
        <p:txBody>
          <a:bodyPr wrap="square">
            <a:spAutoFit/>
          </a:bodyPr>
          <a:lstStyle/>
          <a:p>
            <a:r>
              <a:rPr lang="es-MX" sz="2000" b="1" dirty="0">
                <a:latin typeface="+mj-lt"/>
              </a:rPr>
              <a:t>Hongos y mohos. </a:t>
            </a:r>
            <a:r>
              <a:rPr lang="es-MX" dirty="0">
                <a:latin typeface="+mj-lt"/>
              </a:rPr>
              <a:t>Los mohos y las fungosidades son microorganismos simples y parasitarios cuya fuente de nutrición forma capas y revestimientos de colores blancos, verdes y negros.</a:t>
            </a:r>
          </a:p>
        </p:txBody>
      </p:sp>
      <p:pic>
        <p:nvPicPr>
          <p:cNvPr id="8" name="Picture 6" descr="Resultado de imagen para abstracto para power point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43223"/>
            <a:ext cx="9144000" cy="7241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sultado de imagen para construcció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1115" y="5677845"/>
            <a:ext cx="827470" cy="8274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7397" y="5694437"/>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www.impac.com.mx/_img/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8085" y="5654933"/>
            <a:ext cx="240331" cy="2289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6345714" y="3918916"/>
            <a:ext cx="1890783" cy="2365957"/>
          </a:xfrm>
          <a:prstGeom prst="rect">
            <a:avLst/>
          </a:prstGeom>
        </p:spPr>
      </p:pic>
    </p:spTree>
    <p:extLst>
      <p:ext uri="{BB962C8B-B14F-4D97-AF65-F5344CB8AC3E}">
        <p14:creationId xmlns:p14="http://schemas.microsoft.com/office/powerpoint/2010/main" val="2656976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669</Words>
  <Application>Microsoft Office PowerPoint</Application>
  <PresentationFormat>On-screen Show (4:3)</PresentationFormat>
  <Paragraphs>42</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2016-11-07T15:17:00Z</dcterms:created>
  <dcterms:modified xsi:type="dcterms:W3CDTF">2016-11-07T15:21:07Z</dcterms:modified>
</cp:coreProperties>
</file>