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8224" autoAdjust="0"/>
  </p:normalViewPr>
  <p:slideViewPr>
    <p:cSldViewPr>
      <p:cViewPr>
        <p:scale>
          <a:sx n="70" d="100"/>
          <a:sy n="70" d="100"/>
        </p:scale>
        <p:origin x="-130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EAAB4-2005-4EEE-89C8-E145E77D43C0}" type="datetimeFigureOut">
              <a:rPr lang="es-MX" smtClean="0"/>
              <a:t>13/02/2019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7C8DA-39EB-4B00-B91B-7D6C204039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53240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EAAB4-2005-4EEE-89C8-E145E77D43C0}" type="datetimeFigureOut">
              <a:rPr lang="es-MX" smtClean="0"/>
              <a:t>13/02/2019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7C8DA-39EB-4B00-B91B-7D6C204039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40882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EAAB4-2005-4EEE-89C8-E145E77D43C0}" type="datetimeFigureOut">
              <a:rPr lang="es-MX" smtClean="0"/>
              <a:t>13/02/2019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7C8DA-39EB-4B00-B91B-7D6C204039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97397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EAAB4-2005-4EEE-89C8-E145E77D43C0}" type="datetimeFigureOut">
              <a:rPr lang="es-MX" smtClean="0"/>
              <a:t>13/02/2019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7C8DA-39EB-4B00-B91B-7D6C204039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692616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EAAB4-2005-4EEE-89C8-E145E77D43C0}" type="datetimeFigureOut">
              <a:rPr lang="es-MX" smtClean="0"/>
              <a:t>13/02/2019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7C8DA-39EB-4B00-B91B-7D6C204039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61912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EAAB4-2005-4EEE-89C8-E145E77D43C0}" type="datetimeFigureOut">
              <a:rPr lang="es-MX" smtClean="0"/>
              <a:t>13/02/2019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7C8DA-39EB-4B00-B91B-7D6C204039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61713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EAAB4-2005-4EEE-89C8-E145E77D43C0}" type="datetimeFigureOut">
              <a:rPr lang="es-MX" smtClean="0"/>
              <a:t>13/02/2019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7C8DA-39EB-4B00-B91B-7D6C204039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14659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EAAB4-2005-4EEE-89C8-E145E77D43C0}" type="datetimeFigureOut">
              <a:rPr lang="es-MX" smtClean="0"/>
              <a:t>13/02/2019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7C8DA-39EB-4B00-B91B-7D6C204039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69966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EAAB4-2005-4EEE-89C8-E145E77D43C0}" type="datetimeFigureOut">
              <a:rPr lang="es-MX" smtClean="0"/>
              <a:t>13/02/2019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7C8DA-39EB-4B00-B91B-7D6C204039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76215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EAAB4-2005-4EEE-89C8-E145E77D43C0}" type="datetimeFigureOut">
              <a:rPr lang="es-MX" smtClean="0"/>
              <a:t>13/02/2019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7C8DA-39EB-4B00-B91B-7D6C204039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17740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EAAB4-2005-4EEE-89C8-E145E77D43C0}" type="datetimeFigureOut">
              <a:rPr lang="es-MX" smtClean="0"/>
              <a:t>13/02/2019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7C8DA-39EB-4B00-B91B-7D6C204039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43314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5EAAB4-2005-4EEE-89C8-E145E77D43C0}" type="datetimeFigureOut">
              <a:rPr lang="es-MX" smtClean="0"/>
              <a:t>13/02/2019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67C8DA-39EB-4B00-B91B-7D6C204039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60143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8 Grupo"/>
          <p:cNvGrpSpPr/>
          <p:nvPr/>
        </p:nvGrpSpPr>
        <p:grpSpPr>
          <a:xfrm>
            <a:off x="107504" y="191980"/>
            <a:ext cx="5904656" cy="3165012"/>
            <a:chOff x="107504" y="192208"/>
            <a:chExt cx="4968552" cy="3381389"/>
          </a:xfrm>
        </p:grpSpPr>
        <p:sp>
          <p:nvSpPr>
            <p:cNvPr id="3" name="2 Rectángulo"/>
            <p:cNvSpPr/>
            <p:nvPr/>
          </p:nvSpPr>
          <p:spPr>
            <a:xfrm>
              <a:off x="107504" y="405245"/>
              <a:ext cx="4752528" cy="3168352"/>
            </a:xfrm>
            <a:prstGeom prst="rect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2" name="Rectangle 1"/>
            <p:cNvSpPr>
              <a:spLocks noChangeArrowheads="1"/>
            </p:cNvSpPr>
            <p:nvPr/>
          </p:nvSpPr>
          <p:spPr bwMode="auto">
            <a:xfrm>
              <a:off x="249319" y="192208"/>
              <a:ext cx="4826737" cy="3255296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Cambria" pitchFamily="18" charset="0"/>
                  <a:cs typeface="Arial" pitchFamily="34" charset="0"/>
                </a:rPr>
                <a:t>1. La primera impresión es la que cuenta</a:t>
              </a:r>
            </a:p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MX" sz="1200" b="1" i="0" u="none" strike="noStrike" cap="none" normalizeH="0" baseline="0" dirty="0" smtClean="0">
                <a:ln>
                  <a:noFill/>
                </a:ln>
                <a:effectLst/>
                <a:latin typeface="Cambria" pitchFamily="18" charset="0"/>
                <a:cs typeface="Arial" pitchFamily="34" charset="0"/>
              </a:endParaRPr>
            </a:p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400" b="1" i="0" u="none" strike="noStrike" cap="none" normalizeH="0" baseline="0" dirty="0" smtClean="0">
                  <a:ln>
                    <a:noFill/>
                  </a:ln>
                  <a:effectLst/>
                  <a:latin typeface="Cambria" pitchFamily="18" charset="0"/>
                  <a:cs typeface="Arial" pitchFamily="34" charset="0"/>
                </a:rPr>
                <a:t>  La primera impresión es lo más importante</a:t>
              </a:r>
              <a:r>
                <a:rPr kumimoji="0" lang="es-MX" sz="1400" b="0" i="0" u="none" strike="noStrike" cap="none" normalizeH="0" baseline="0" dirty="0" smtClean="0">
                  <a:ln>
                    <a:noFill/>
                  </a:ln>
                  <a:effectLst/>
                  <a:latin typeface="Cambria" pitchFamily="18" charset="0"/>
                  <a:cs typeface="Arial" pitchFamily="34" charset="0"/>
                </a:rPr>
                <a:t> tanto en el mundo de los   </a:t>
              </a:r>
            </a:p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MX" sz="1400" dirty="0">
                  <a:latin typeface="Cambria" pitchFamily="18" charset="0"/>
                  <a:cs typeface="Arial" pitchFamily="34" charset="0"/>
                </a:rPr>
                <a:t> </a:t>
              </a:r>
              <a:r>
                <a:rPr lang="es-MX" sz="1400" dirty="0" smtClean="0">
                  <a:latin typeface="Cambria" pitchFamily="18" charset="0"/>
                  <a:cs typeface="Arial" pitchFamily="34" charset="0"/>
                </a:rPr>
                <a:t> </a:t>
              </a:r>
              <a:r>
                <a:rPr kumimoji="0" lang="es-MX" sz="1400" b="0" i="0" u="none" strike="noStrike" cap="none" normalizeH="0" baseline="0" dirty="0" smtClean="0">
                  <a:ln>
                    <a:noFill/>
                  </a:ln>
                  <a:effectLst/>
                  <a:latin typeface="Cambria" pitchFamily="18" charset="0"/>
                  <a:cs typeface="Arial" pitchFamily="34" charset="0"/>
                </a:rPr>
                <a:t>negocios como en la vida personal.</a:t>
              </a:r>
            </a:p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MX" sz="1400" b="0" i="0" u="none" strike="noStrike" cap="none" normalizeH="0" baseline="0" dirty="0" smtClean="0">
                <a:ln>
                  <a:noFill/>
                </a:ln>
                <a:effectLst/>
                <a:latin typeface="Cambria" pitchFamily="18" charset="0"/>
                <a:cs typeface="Arial" pitchFamily="34" charset="0"/>
              </a:endParaRPr>
            </a:p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400" b="0" i="0" u="none" strike="noStrike" cap="none" normalizeH="0" baseline="0" dirty="0" smtClean="0">
                  <a:ln>
                    <a:noFill/>
                  </a:ln>
                  <a:effectLst/>
                  <a:latin typeface="Cambria" pitchFamily="18" charset="0"/>
                  <a:cs typeface="Arial" pitchFamily="34" charset="0"/>
                </a:rPr>
                <a:t>  Y la primera impresión que le des al comprador no puede ser la de “</a:t>
              </a:r>
              <a:r>
                <a:rPr kumimoji="0" lang="es-MX" sz="1400" b="1" i="0" u="none" strike="noStrike" cap="none" normalizeH="0" baseline="0" dirty="0" smtClean="0">
                  <a:ln>
                    <a:noFill/>
                  </a:ln>
                  <a:effectLst/>
                  <a:latin typeface="Cambria" pitchFamily="18" charset="0"/>
                  <a:cs typeface="Arial" pitchFamily="34" charset="0"/>
                </a:rPr>
                <a:t>sólo   </a:t>
              </a:r>
            </a:p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MX" sz="1400" b="1" dirty="0">
                  <a:latin typeface="Cambria" pitchFamily="18" charset="0"/>
                  <a:cs typeface="Arial" pitchFamily="34" charset="0"/>
                </a:rPr>
                <a:t> </a:t>
              </a:r>
              <a:r>
                <a:rPr lang="es-MX" sz="1400" b="1" dirty="0" smtClean="0">
                  <a:latin typeface="Cambria" pitchFamily="18" charset="0"/>
                  <a:cs typeface="Arial" pitchFamily="34" charset="0"/>
                </a:rPr>
                <a:t> </a:t>
              </a:r>
              <a:r>
                <a:rPr kumimoji="0" lang="es-MX" sz="1400" b="1" i="0" u="none" strike="noStrike" cap="none" normalizeH="0" baseline="0" dirty="0" smtClean="0">
                  <a:ln>
                    <a:noFill/>
                  </a:ln>
                  <a:effectLst/>
                  <a:latin typeface="Cambria" pitchFamily="18" charset="0"/>
                  <a:cs typeface="Arial" pitchFamily="34" charset="0"/>
                </a:rPr>
                <a:t>quiero venderte esto para conseguir tu dinero</a:t>
              </a:r>
              <a:r>
                <a:rPr kumimoji="0" lang="es-MX" sz="1400" b="0" i="0" u="none" strike="noStrike" cap="none" normalizeH="0" baseline="0" dirty="0" smtClean="0">
                  <a:ln>
                    <a:noFill/>
                  </a:ln>
                  <a:effectLst/>
                  <a:latin typeface="Cambria" pitchFamily="18" charset="0"/>
                  <a:cs typeface="Arial" pitchFamily="34" charset="0"/>
                </a:rPr>
                <a:t>“.</a:t>
              </a:r>
            </a:p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MX" sz="1400" b="0" i="0" u="none" strike="noStrike" cap="none" normalizeH="0" baseline="0" dirty="0" smtClean="0">
                <a:ln>
                  <a:noFill/>
                </a:ln>
                <a:effectLst/>
                <a:latin typeface="Cambria" pitchFamily="18" charset="0"/>
                <a:cs typeface="Arial" pitchFamily="34" charset="0"/>
              </a:endParaRPr>
            </a:p>
            <a:p>
              <a:pPr fontAlgn="base"/>
              <a:r>
                <a:rPr lang="es-MX" sz="1400" dirty="0" smtClean="0">
                  <a:latin typeface="Cambria" pitchFamily="18" charset="0"/>
                </a:rPr>
                <a:t>  Desde </a:t>
              </a:r>
              <a:r>
                <a:rPr lang="es-MX" sz="1400" dirty="0">
                  <a:latin typeface="Cambria" pitchFamily="18" charset="0"/>
                </a:rPr>
                <a:t>el primer momento en que veas a tu cliente es esencial que te </a:t>
              </a:r>
              <a:r>
                <a:rPr lang="es-MX" sz="1400" dirty="0" smtClean="0">
                  <a:latin typeface="Cambria" pitchFamily="18" charset="0"/>
                </a:rPr>
                <a:t>  </a:t>
              </a:r>
            </a:p>
            <a:p>
              <a:pPr fontAlgn="base"/>
              <a:r>
                <a:rPr lang="es-MX" sz="1400" dirty="0">
                  <a:latin typeface="Cambria" pitchFamily="18" charset="0"/>
                </a:rPr>
                <a:t> </a:t>
              </a:r>
              <a:r>
                <a:rPr lang="es-MX" sz="1400" dirty="0" smtClean="0">
                  <a:latin typeface="Cambria" pitchFamily="18" charset="0"/>
                </a:rPr>
                <a:t> centres </a:t>
              </a:r>
              <a:r>
                <a:rPr lang="es-MX" sz="1400" dirty="0">
                  <a:latin typeface="Cambria" pitchFamily="18" charset="0"/>
                </a:rPr>
                <a:t>en satisfacer sus necesidades y sus deseos</a:t>
              </a:r>
              <a:r>
                <a:rPr lang="es-MX" sz="1400" dirty="0" smtClean="0">
                  <a:latin typeface="Cambria" pitchFamily="18" charset="0"/>
                </a:rPr>
                <a:t>.</a:t>
              </a:r>
            </a:p>
            <a:p>
              <a:pPr fontAlgn="base"/>
              <a:endParaRPr lang="es-MX" sz="1400" dirty="0" smtClean="0">
                <a:latin typeface="Cambria" pitchFamily="18" charset="0"/>
              </a:endParaRPr>
            </a:p>
            <a:p>
              <a:pPr fontAlgn="base"/>
              <a:r>
                <a:rPr lang="es-MX" sz="1400" dirty="0">
                  <a:latin typeface="Cambria" pitchFamily="18" charset="0"/>
                </a:rPr>
                <a:t> </a:t>
              </a:r>
              <a:r>
                <a:rPr lang="es-MX" sz="1400" dirty="0" smtClean="0">
                  <a:latin typeface="Cambria" pitchFamily="18" charset="0"/>
                </a:rPr>
                <a:t> </a:t>
              </a:r>
              <a:r>
                <a:rPr lang="es-MX" sz="1400" b="1" dirty="0" smtClean="0">
                  <a:latin typeface="Cambria" pitchFamily="18" charset="0"/>
                </a:rPr>
                <a:t>Demuéstrale que es importantes </a:t>
              </a:r>
              <a:r>
                <a:rPr lang="es-MX" sz="1400" b="1" dirty="0">
                  <a:latin typeface="Cambria" pitchFamily="18" charset="0"/>
                </a:rPr>
                <a:t>para ti y que lo que quieres es que </a:t>
              </a:r>
              <a:endParaRPr lang="es-MX" sz="1400" b="1" dirty="0" smtClean="0">
                <a:latin typeface="Cambria" pitchFamily="18" charset="0"/>
              </a:endParaRPr>
            </a:p>
            <a:p>
              <a:pPr fontAlgn="base"/>
              <a:r>
                <a:rPr lang="es-MX" sz="1400" b="1" dirty="0" smtClean="0">
                  <a:latin typeface="Cambria" pitchFamily="18" charset="0"/>
                </a:rPr>
                <a:t>  se marche satisfecho</a:t>
              </a:r>
              <a:r>
                <a:rPr lang="es-MX" sz="1400" dirty="0">
                  <a:latin typeface="Cambria" pitchFamily="18" charset="0"/>
                </a:rPr>
                <a:t> con un producto que realmente les va a </a:t>
              </a:r>
              <a:r>
                <a:rPr lang="es-MX" sz="1400" dirty="0" smtClean="0">
                  <a:latin typeface="Cambria" pitchFamily="18" charset="0"/>
                </a:rPr>
                <a:t>ayudar.</a:t>
              </a:r>
              <a:endParaRPr lang="es-MX" sz="1400" dirty="0">
                <a:latin typeface="Cambria" pitchFamily="18" charset="0"/>
              </a:endParaRPr>
            </a:p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MX" sz="1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pic>
        <p:nvPicPr>
          <p:cNvPr id="1027" name="Picture 3" descr="Resultado de imagen para primer impres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5362" y="700848"/>
            <a:ext cx="2617118" cy="14320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4 Documento"/>
          <p:cNvSpPr/>
          <p:nvPr/>
        </p:nvSpPr>
        <p:spPr>
          <a:xfrm flipV="1">
            <a:off x="0" y="6196576"/>
            <a:ext cx="9144000" cy="661421"/>
          </a:xfrm>
          <a:prstGeom prst="flowChartDocumen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600"/>
          </a:p>
        </p:txBody>
      </p:sp>
      <p:sp>
        <p:nvSpPr>
          <p:cNvPr id="6" name="5 Documento"/>
          <p:cNvSpPr/>
          <p:nvPr/>
        </p:nvSpPr>
        <p:spPr>
          <a:xfrm flipV="1">
            <a:off x="0" y="6237312"/>
            <a:ext cx="9144000" cy="620688"/>
          </a:xfrm>
          <a:prstGeom prst="flowChartDocumen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grpSp>
        <p:nvGrpSpPr>
          <p:cNvPr id="11" name="10 Grupo"/>
          <p:cNvGrpSpPr/>
          <p:nvPr/>
        </p:nvGrpSpPr>
        <p:grpSpPr>
          <a:xfrm>
            <a:off x="3563888" y="3645025"/>
            <a:ext cx="5279132" cy="1872207"/>
            <a:chOff x="4255734" y="3717032"/>
            <a:chExt cx="4672242" cy="1872207"/>
          </a:xfrm>
        </p:grpSpPr>
        <p:sp>
          <p:nvSpPr>
            <p:cNvPr id="10" name="9 Rectángulo"/>
            <p:cNvSpPr/>
            <p:nvPr/>
          </p:nvSpPr>
          <p:spPr>
            <a:xfrm>
              <a:off x="4255734" y="3789040"/>
              <a:ext cx="4608512" cy="1800199"/>
            </a:xfrm>
            <a:prstGeom prst="rect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4" name="3 Rectángulo"/>
            <p:cNvSpPr/>
            <p:nvPr/>
          </p:nvSpPr>
          <p:spPr>
            <a:xfrm>
              <a:off x="4355976" y="3717032"/>
              <a:ext cx="4572000" cy="1769715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txBody>
            <a:bodyPr>
              <a:spAutoFit/>
            </a:bodyPr>
            <a:lstStyle/>
            <a:p>
              <a:pPr fontAlgn="base"/>
              <a:r>
                <a:rPr lang="es-MX" b="1" dirty="0">
                  <a:solidFill>
                    <a:schemeClr val="bg1"/>
                  </a:solidFill>
                  <a:latin typeface="Cambria" pitchFamily="18" charset="0"/>
                </a:rPr>
                <a:t>2. Escucha a tu cliente y cierra la </a:t>
              </a:r>
              <a:r>
                <a:rPr lang="es-MX" b="1" dirty="0" smtClean="0">
                  <a:solidFill>
                    <a:schemeClr val="bg1"/>
                  </a:solidFill>
                  <a:latin typeface="Cambria" pitchFamily="18" charset="0"/>
                </a:rPr>
                <a:t>boca</a:t>
              </a:r>
            </a:p>
            <a:p>
              <a:pPr fontAlgn="base"/>
              <a:endParaRPr lang="es-MX" sz="700" b="1" dirty="0">
                <a:latin typeface="Cambria" pitchFamily="18" charset="0"/>
              </a:endParaRPr>
            </a:p>
            <a:p>
              <a:pPr fontAlgn="base"/>
              <a:r>
                <a:rPr lang="es-MX" sz="1400" dirty="0">
                  <a:latin typeface="Cambria" pitchFamily="18" charset="0"/>
                </a:rPr>
                <a:t>Una malísima </a:t>
              </a:r>
              <a:r>
                <a:rPr lang="es-MX" sz="1400" b="1" dirty="0">
                  <a:latin typeface="Cambria" pitchFamily="18" charset="0"/>
                </a:rPr>
                <a:t>estrategia de ventas</a:t>
              </a:r>
              <a:r>
                <a:rPr lang="es-MX" sz="1400" dirty="0">
                  <a:latin typeface="Cambria" pitchFamily="18" charset="0"/>
                </a:rPr>
                <a:t> es decir a tu cliente lo maravilloso que es lo que vendes y </a:t>
              </a:r>
              <a:r>
                <a:rPr lang="es-MX" sz="1400" b="1" dirty="0">
                  <a:latin typeface="Cambria" pitchFamily="18" charset="0"/>
                </a:rPr>
                <a:t>parlotear sin dejarle ni siquiera que abra la boca</a:t>
              </a:r>
              <a:r>
                <a:rPr lang="es-MX" sz="1400" b="1" dirty="0" smtClean="0">
                  <a:latin typeface="Cambria" pitchFamily="18" charset="0"/>
                </a:rPr>
                <a:t>. </a:t>
              </a:r>
            </a:p>
            <a:p>
              <a:pPr fontAlgn="base"/>
              <a:endParaRPr lang="es-MX" sz="1400" dirty="0">
                <a:latin typeface="Cambria" pitchFamily="18" charset="0"/>
              </a:endParaRPr>
            </a:p>
            <a:p>
              <a:pPr fontAlgn="base"/>
              <a:r>
                <a:rPr lang="es-MX" sz="1400" b="1" dirty="0" smtClean="0">
                  <a:latin typeface="Cambria" pitchFamily="18" charset="0"/>
                </a:rPr>
                <a:t>Escúchale </a:t>
              </a:r>
              <a:r>
                <a:rPr lang="es-MX" sz="1400" b="1" dirty="0">
                  <a:latin typeface="Cambria" pitchFamily="18" charset="0"/>
                </a:rPr>
                <a:t>y deja que te explique con todo detalle qué es lo que quiere.</a:t>
              </a:r>
              <a:r>
                <a:rPr lang="es-MX" sz="1400" dirty="0">
                  <a:latin typeface="Cambria" pitchFamily="18" charset="0"/>
                </a:rPr>
                <a:t> </a:t>
              </a:r>
            </a:p>
          </p:txBody>
        </p:sp>
      </p:grpSp>
      <p:pic>
        <p:nvPicPr>
          <p:cNvPr id="8" name="Picture 5" descr="C:\Users\Javi\Desktop\PAGINA IMPAC\logo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98"/>
          <a:stretch/>
        </p:blipFill>
        <p:spPr bwMode="auto">
          <a:xfrm>
            <a:off x="7671887" y="5380625"/>
            <a:ext cx="1440715" cy="1492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CÃ³mo vender un product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645025"/>
            <a:ext cx="3027290" cy="20162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738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251520" y="535401"/>
            <a:ext cx="8424936" cy="2893599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" name="1 Rectángulo"/>
          <p:cNvSpPr/>
          <p:nvPr/>
        </p:nvSpPr>
        <p:spPr>
          <a:xfrm>
            <a:off x="323528" y="332656"/>
            <a:ext cx="8568952" cy="295465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fontAlgn="base"/>
            <a:r>
              <a:rPr lang="es-MX" b="1" dirty="0">
                <a:solidFill>
                  <a:schemeClr val="bg1"/>
                </a:solidFill>
                <a:latin typeface="Cambria" pitchFamily="18" charset="0"/>
              </a:rPr>
              <a:t>3. Sé honesto y ganarás más que un </a:t>
            </a:r>
            <a:r>
              <a:rPr lang="es-MX" b="1" dirty="0" smtClean="0">
                <a:solidFill>
                  <a:schemeClr val="bg1"/>
                </a:solidFill>
                <a:latin typeface="Cambria" pitchFamily="18" charset="0"/>
              </a:rPr>
              <a:t>cliente</a:t>
            </a:r>
          </a:p>
          <a:p>
            <a:pPr fontAlgn="base"/>
            <a:endParaRPr lang="es-MX" sz="1400" b="1" dirty="0">
              <a:latin typeface="Cambria" pitchFamily="18" charset="0"/>
            </a:endParaRPr>
          </a:p>
          <a:p>
            <a:pPr fontAlgn="base"/>
            <a:r>
              <a:rPr lang="es-MX" sz="1400" dirty="0">
                <a:latin typeface="Cambria" pitchFamily="18" charset="0"/>
              </a:rPr>
              <a:t>Algunos de los llamados “vendedores profesionales” recurren a mentiras para </a:t>
            </a:r>
            <a:r>
              <a:rPr lang="es-MX" sz="1400" b="1" dirty="0">
                <a:latin typeface="Cambria" pitchFamily="18" charset="0"/>
              </a:rPr>
              <a:t>cerrar una venta</a:t>
            </a:r>
            <a:r>
              <a:rPr lang="es-MX" sz="1400" dirty="0">
                <a:latin typeface="Cambria" pitchFamily="18" charset="0"/>
              </a:rPr>
              <a:t>. ¿Sabes qué se consigue con eso?</a:t>
            </a:r>
          </a:p>
          <a:p>
            <a:pPr fontAlgn="base"/>
            <a:r>
              <a:rPr lang="es-MX" sz="1400" dirty="0">
                <a:latin typeface="Cambria" pitchFamily="18" charset="0"/>
              </a:rPr>
              <a:t>No sólo perder a un cliente: </a:t>
            </a:r>
            <a:r>
              <a:rPr lang="es-MX" sz="1400" b="1" dirty="0">
                <a:latin typeface="Cambria" pitchFamily="18" charset="0"/>
              </a:rPr>
              <a:t>se pierden cientos y se pierde reputación</a:t>
            </a:r>
            <a:r>
              <a:rPr lang="es-MX" sz="1400" b="1" dirty="0" smtClean="0">
                <a:latin typeface="Cambria" pitchFamily="18" charset="0"/>
              </a:rPr>
              <a:t>.</a:t>
            </a:r>
          </a:p>
          <a:p>
            <a:pPr fontAlgn="base"/>
            <a:endParaRPr lang="es-MX" sz="1400" b="1" dirty="0">
              <a:latin typeface="Cambria" pitchFamily="18" charset="0"/>
            </a:endParaRPr>
          </a:p>
          <a:p>
            <a:pPr fontAlgn="base"/>
            <a:r>
              <a:rPr lang="es-MX" sz="1400" dirty="0">
                <a:latin typeface="Cambria" pitchFamily="18" charset="0"/>
              </a:rPr>
              <a:t>Piénsalo bien: si entras a una tienda, y el vendedor te vende algo con engaños, </a:t>
            </a:r>
            <a:r>
              <a:rPr lang="es-MX" sz="1400" b="1" dirty="0">
                <a:latin typeface="Cambria" pitchFamily="18" charset="0"/>
              </a:rPr>
              <a:t>¿qué vas a hacer?</a:t>
            </a:r>
            <a:r>
              <a:rPr lang="es-MX" sz="1400" dirty="0">
                <a:latin typeface="Cambria" pitchFamily="18" charset="0"/>
              </a:rPr>
              <a:t> Se lo contarás a todos tus amigos y familiares que puedas</a:t>
            </a:r>
            <a:r>
              <a:rPr lang="es-MX" sz="1400" dirty="0" smtClean="0">
                <a:latin typeface="Cambria" pitchFamily="18" charset="0"/>
              </a:rPr>
              <a:t>.</a:t>
            </a:r>
          </a:p>
          <a:p>
            <a:pPr fontAlgn="base"/>
            <a:endParaRPr lang="es-MX" sz="1400" dirty="0">
              <a:latin typeface="Cambria" pitchFamily="18" charset="0"/>
            </a:endParaRPr>
          </a:p>
          <a:p>
            <a:pPr fontAlgn="base"/>
            <a:r>
              <a:rPr lang="es-MX" sz="1400" dirty="0">
                <a:latin typeface="Cambria" pitchFamily="18" charset="0"/>
              </a:rPr>
              <a:t>Incluso hoy en día donde </a:t>
            </a:r>
            <a:r>
              <a:rPr lang="es-MX" sz="1400" b="1" dirty="0">
                <a:latin typeface="Cambria" pitchFamily="18" charset="0"/>
              </a:rPr>
              <a:t>las redes sociales dominan nuestras vidas</a:t>
            </a:r>
            <a:r>
              <a:rPr lang="es-MX" sz="1400" dirty="0">
                <a:latin typeface="Cambria" pitchFamily="18" charset="0"/>
              </a:rPr>
              <a:t>, lo más seguro es que publiques tu opinión en un foro, en tu propio blog, en Twitter, Facebook, Instagram…</a:t>
            </a:r>
          </a:p>
          <a:p>
            <a:pPr fontAlgn="base"/>
            <a:r>
              <a:rPr lang="es-MX" sz="1400" dirty="0">
                <a:latin typeface="Cambria" pitchFamily="18" charset="0"/>
              </a:rPr>
              <a:t>Y tu opinión la verán cientos, incluso miles de personas, y quedará ahí para siempre. </a:t>
            </a:r>
            <a:r>
              <a:rPr lang="es-MX" sz="1400" b="1" dirty="0">
                <a:latin typeface="Cambria" pitchFamily="18" charset="0"/>
              </a:rPr>
              <a:t>Así que cuidado y sé honesto: engañando pierdes algo más que una venta</a:t>
            </a:r>
            <a:r>
              <a:rPr lang="es-MX" sz="1400" b="1" dirty="0" smtClean="0">
                <a:latin typeface="Cambria" pitchFamily="18" charset="0"/>
              </a:rPr>
              <a:t>.</a:t>
            </a:r>
            <a:endParaRPr lang="es-MX" sz="1400" dirty="0">
              <a:latin typeface="Cambria" pitchFamily="18" charset="0"/>
            </a:endParaRPr>
          </a:p>
        </p:txBody>
      </p:sp>
      <p:pic>
        <p:nvPicPr>
          <p:cNvPr id="2050" name="Picture 2" descr="Resultado de imagen para honest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3855507"/>
            <a:ext cx="2952328" cy="19646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Documento"/>
          <p:cNvSpPr/>
          <p:nvPr/>
        </p:nvSpPr>
        <p:spPr>
          <a:xfrm flipV="1">
            <a:off x="0" y="6196576"/>
            <a:ext cx="9144000" cy="661421"/>
          </a:xfrm>
          <a:prstGeom prst="flowChartDocumen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600"/>
          </a:p>
        </p:txBody>
      </p:sp>
      <p:sp>
        <p:nvSpPr>
          <p:cNvPr id="5" name="4 Documento"/>
          <p:cNvSpPr/>
          <p:nvPr/>
        </p:nvSpPr>
        <p:spPr>
          <a:xfrm flipV="1">
            <a:off x="0" y="6237312"/>
            <a:ext cx="9144000" cy="620688"/>
          </a:xfrm>
          <a:prstGeom prst="flowChartDocumen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6" name="Picture 5" descr="C:\Users\Javi\Desktop\PAGINA IMPAC\logo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98"/>
          <a:stretch/>
        </p:blipFill>
        <p:spPr bwMode="auto">
          <a:xfrm>
            <a:off x="7671887" y="5380625"/>
            <a:ext cx="1440715" cy="1492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8237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2771800" y="3582266"/>
            <a:ext cx="5980484" cy="1934966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" name="2 Rectángulo"/>
          <p:cNvSpPr/>
          <p:nvPr/>
        </p:nvSpPr>
        <p:spPr>
          <a:xfrm>
            <a:off x="179512" y="332656"/>
            <a:ext cx="6336704" cy="288032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" name="1 Rectángulo"/>
          <p:cNvSpPr/>
          <p:nvPr/>
        </p:nvSpPr>
        <p:spPr>
          <a:xfrm>
            <a:off x="324708" y="188639"/>
            <a:ext cx="6534472" cy="29238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fontAlgn="base"/>
            <a:r>
              <a:rPr lang="es-MX" b="1" dirty="0">
                <a:solidFill>
                  <a:schemeClr val="bg1"/>
                </a:solidFill>
                <a:latin typeface="Cambria" pitchFamily="18" charset="0"/>
              </a:rPr>
              <a:t>4. Una regla de oro: conoce tu </a:t>
            </a:r>
            <a:r>
              <a:rPr lang="es-MX" b="1" dirty="0" smtClean="0">
                <a:solidFill>
                  <a:schemeClr val="bg1"/>
                </a:solidFill>
                <a:latin typeface="Cambria" pitchFamily="18" charset="0"/>
              </a:rPr>
              <a:t>producto</a:t>
            </a:r>
          </a:p>
          <a:p>
            <a:pPr fontAlgn="base"/>
            <a:endParaRPr lang="es-MX" sz="1200" b="1" dirty="0">
              <a:solidFill>
                <a:schemeClr val="bg1"/>
              </a:solidFill>
              <a:latin typeface="Cambria" pitchFamily="18" charset="0"/>
            </a:endParaRPr>
          </a:p>
          <a:p>
            <a:pPr fontAlgn="base"/>
            <a:r>
              <a:rPr lang="es-MX" sz="1400" b="1" dirty="0">
                <a:latin typeface="Cambria" pitchFamily="18" charset="0"/>
              </a:rPr>
              <a:t>Si tú mismo no crees ni conoces tu producto, ¿cómo lo va a hacer tu comprador?</a:t>
            </a:r>
            <a:endParaRPr lang="es-MX" sz="1400" dirty="0">
              <a:latin typeface="Cambria" pitchFamily="18" charset="0"/>
            </a:endParaRPr>
          </a:p>
          <a:p>
            <a:pPr fontAlgn="base"/>
            <a:r>
              <a:rPr lang="es-MX" sz="1400" dirty="0">
                <a:latin typeface="Cambria" pitchFamily="18" charset="0"/>
              </a:rPr>
              <a:t>Esta es una regla esencial que debes tener presente en todo momento, incluso antes de abrir las puertas de tu negocio. </a:t>
            </a:r>
            <a:r>
              <a:rPr lang="es-MX" sz="1400" b="1" dirty="0">
                <a:latin typeface="Cambria" pitchFamily="18" charset="0"/>
              </a:rPr>
              <a:t>Es importantísimo que tú mismo conozcas lo que vendes,</a:t>
            </a:r>
            <a:r>
              <a:rPr lang="es-MX" sz="1400" dirty="0">
                <a:latin typeface="Cambria" pitchFamily="18" charset="0"/>
              </a:rPr>
              <a:t> sepas cómo funciona, incluso que lo pruebes para ver sus características</a:t>
            </a:r>
            <a:r>
              <a:rPr lang="es-MX" sz="1400" dirty="0" smtClean="0">
                <a:latin typeface="Cambria" pitchFamily="18" charset="0"/>
              </a:rPr>
              <a:t>.</a:t>
            </a:r>
          </a:p>
          <a:p>
            <a:pPr fontAlgn="base"/>
            <a:endParaRPr lang="es-MX" sz="1400" dirty="0">
              <a:latin typeface="Cambria" pitchFamily="18" charset="0"/>
            </a:endParaRPr>
          </a:p>
          <a:p>
            <a:pPr fontAlgn="base"/>
            <a:r>
              <a:rPr lang="es-MX" sz="1400" dirty="0">
                <a:latin typeface="Cambria" pitchFamily="18" charset="0"/>
              </a:rPr>
              <a:t>Así nunca te verás en la embarazosa situación de que, cuando te hagan preguntas sobre el mismo, no sepas cómo responder.</a:t>
            </a:r>
          </a:p>
          <a:p>
            <a:pPr fontAlgn="base"/>
            <a:r>
              <a:rPr lang="es-MX" sz="1400" dirty="0">
                <a:latin typeface="Cambria" pitchFamily="18" charset="0"/>
              </a:rPr>
              <a:t>Además, </a:t>
            </a:r>
            <a:r>
              <a:rPr lang="es-MX" sz="1400" b="1" dirty="0">
                <a:latin typeface="Cambria" pitchFamily="18" charset="0"/>
              </a:rPr>
              <a:t>probando sus características, podrás hallar nuevos usos del artículo,</a:t>
            </a:r>
            <a:r>
              <a:rPr lang="es-MX" sz="1400" dirty="0">
                <a:latin typeface="Cambria" pitchFamily="18" charset="0"/>
              </a:rPr>
              <a:t> y otras situaciones ideales para utilizarlo</a:t>
            </a:r>
            <a:r>
              <a:rPr lang="es-MX" sz="1400" dirty="0" smtClean="0">
                <a:latin typeface="Cambria" pitchFamily="18" charset="0"/>
              </a:rPr>
              <a:t>.</a:t>
            </a:r>
            <a:endParaRPr lang="es-MX" sz="1400" dirty="0">
              <a:latin typeface="Cambria" pitchFamily="18" charset="0"/>
            </a:endParaRPr>
          </a:p>
        </p:txBody>
      </p:sp>
      <p:sp>
        <p:nvSpPr>
          <p:cNvPr id="4" name="3 Documento"/>
          <p:cNvSpPr/>
          <p:nvPr/>
        </p:nvSpPr>
        <p:spPr>
          <a:xfrm flipV="1">
            <a:off x="0" y="6196576"/>
            <a:ext cx="9144000" cy="661421"/>
          </a:xfrm>
          <a:prstGeom prst="flowChartDocumen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600"/>
          </a:p>
        </p:txBody>
      </p:sp>
      <p:sp>
        <p:nvSpPr>
          <p:cNvPr id="5" name="4 Documento"/>
          <p:cNvSpPr/>
          <p:nvPr/>
        </p:nvSpPr>
        <p:spPr>
          <a:xfrm flipV="1">
            <a:off x="0" y="6237312"/>
            <a:ext cx="9144000" cy="620688"/>
          </a:xfrm>
          <a:prstGeom prst="flowChartDocumen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6" name="Picture 5" descr="C:\Users\Javi\Desktop\PAGINA IMPAC\logo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98"/>
          <a:stretch/>
        </p:blipFill>
        <p:spPr bwMode="auto">
          <a:xfrm>
            <a:off x="7671887" y="5380625"/>
            <a:ext cx="1440715" cy="1492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843808" y="3356992"/>
            <a:ext cx="6120680" cy="206210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fontAlgn="base"/>
            <a:r>
              <a:rPr lang="es-MX" b="1" dirty="0">
                <a:solidFill>
                  <a:schemeClr val="bg1"/>
                </a:solidFill>
                <a:latin typeface="Cambria" pitchFamily="18" charset="0"/>
              </a:rPr>
              <a:t>5. Abre una relación, no cierres una </a:t>
            </a:r>
            <a:r>
              <a:rPr lang="es-MX" b="1" dirty="0" smtClean="0">
                <a:solidFill>
                  <a:schemeClr val="bg1"/>
                </a:solidFill>
                <a:latin typeface="Cambria" pitchFamily="18" charset="0"/>
              </a:rPr>
              <a:t>venta</a:t>
            </a:r>
          </a:p>
          <a:p>
            <a:pPr fontAlgn="base"/>
            <a:endParaRPr lang="es-MX" sz="1000" b="1" dirty="0">
              <a:solidFill>
                <a:schemeClr val="bg1"/>
              </a:solidFill>
              <a:latin typeface="Cambria" pitchFamily="18" charset="0"/>
            </a:endParaRPr>
          </a:p>
          <a:p>
            <a:pPr fontAlgn="base"/>
            <a:r>
              <a:rPr lang="es-MX" sz="1400" dirty="0">
                <a:latin typeface="Cambria" pitchFamily="18" charset="0"/>
              </a:rPr>
              <a:t>Tienes una tienda donde vendes ciertos productos; dos calles más allá, otra persona tiene otra tienda donde vende exactamente lo mismo que tú. </a:t>
            </a:r>
            <a:r>
              <a:rPr lang="es-MX" sz="1400" b="1" dirty="0">
                <a:latin typeface="Cambria" pitchFamily="18" charset="0"/>
              </a:rPr>
              <a:t>¿Por qué un cliente te va a comprar a ti y no a tu competidor?</a:t>
            </a:r>
            <a:endParaRPr lang="es-MX" sz="1400" dirty="0">
              <a:latin typeface="Cambria" pitchFamily="18" charset="0"/>
            </a:endParaRPr>
          </a:p>
          <a:p>
            <a:pPr fontAlgn="base"/>
            <a:r>
              <a:rPr lang="es-MX" sz="1400" b="1" dirty="0">
                <a:latin typeface="Cambria" pitchFamily="18" charset="0"/>
              </a:rPr>
              <a:t>La diferencia está en el trato y la relación.</a:t>
            </a:r>
            <a:endParaRPr lang="es-MX" sz="1400" dirty="0">
              <a:latin typeface="Cambria" pitchFamily="18" charset="0"/>
            </a:endParaRPr>
          </a:p>
          <a:p>
            <a:pPr fontAlgn="base"/>
            <a:r>
              <a:rPr lang="es-MX" sz="1400" dirty="0">
                <a:latin typeface="Cambria" pitchFamily="18" charset="0"/>
              </a:rPr>
              <a:t>En este mundo donde hay tanta competencia, </a:t>
            </a:r>
            <a:r>
              <a:rPr lang="es-MX" sz="1400" b="1" dirty="0">
                <a:latin typeface="Cambria" pitchFamily="18" charset="0"/>
              </a:rPr>
              <a:t>la relación de confianza, honestidad y respeto con tu cliente es la razón esencial para que te compren.</a:t>
            </a:r>
            <a:endParaRPr lang="es-MX" sz="1400" dirty="0">
              <a:latin typeface="Cambria" pitchFamily="18" charset="0"/>
            </a:endParaRPr>
          </a:p>
        </p:txBody>
      </p:sp>
      <p:pic>
        <p:nvPicPr>
          <p:cNvPr id="3074" name="Picture 2" descr="CÃ³mo vender un product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755" y="3901677"/>
            <a:ext cx="2367013" cy="11835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Resultado de imagen para CONOCE TU PRODUCT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839358"/>
            <a:ext cx="2090749" cy="1392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4613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>
          <a:xfrm>
            <a:off x="109740" y="3172544"/>
            <a:ext cx="6118444" cy="2954101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5 Rectángulo"/>
          <p:cNvSpPr/>
          <p:nvPr/>
        </p:nvSpPr>
        <p:spPr>
          <a:xfrm>
            <a:off x="4070180" y="303913"/>
            <a:ext cx="4822300" cy="2664296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" name="1 Rectángulo"/>
          <p:cNvSpPr/>
          <p:nvPr/>
        </p:nvSpPr>
        <p:spPr>
          <a:xfrm>
            <a:off x="4214196" y="188640"/>
            <a:ext cx="4860032" cy="267765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fontAlgn="base"/>
            <a:r>
              <a:rPr lang="es-MX" b="1" dirty="0">
                <a:solidFill>
                  <a:schemeClr val="bg1"/>
                </a:solidFill>
                <a:latin typeface="Cambria" pitchFamily="18" charset="0"/>
              </a:rPr>
              <a:t>6. Recurre a los deseos, no a las </a:t>
            </a:r>
            <a:r>
              <a:rPr lang="es-MX" b="1" dirty="0" smtClean="0">
                <a:solidFill>
                  <a:schemeClr val="bg1"/>
                </a:solidFill>
                <a:latin typeface="Cambria" pitchFamily="18" charset="0"/>
              </a:rPr>
              <a:t>necesidades</a:t>
            </a:r>
          </a:p>
          <a:p>
            <a:pPr fontAlgn="base"/>
            <a:endParaRPr lang="es-MX" sz="1000" b="1" dirty="0">
              <a:solidFill>
                <a:schemeClr val="bg1"/>
              </a:solidFill>
              <a:latin typeface="Cambria" pitchFamily="18" charset="0"/>
            </a:endParaRPr>
          </a:p>
          <a:p>
            <a:pPr fontAlgn="base"/>
            <a:r>
              <a:rPr lang="es-MX" sz="1400" dirty="0">
                <a:latin typeface="Cambria" pitchFamily="18" charset="0"/>
              </a:rPr>
              <a:t>Todos sabemos que </a:t>
            </a:r>
            <a:r>
              <a:rPr lang="es-MX" sz="1400" b="1" dirty="0">
                <a:latin typeface="Cambria" pitchFamily="18" charset="0"/>
              </a:rPr>
              <a:t>el deseo impulsa más a comprar que la propia necesidad.</a:t>
            </a:r>
            <a:r>
              <a:rPr lang="es-MX" sz="1400" dirty="0">
                <a:latin typeface="Cambria" pitchFamily="18" charset="0"/>
              </a:rPr>
              <a:t> Por mucho que necesites, si no deseas, no compras. Es así de simple</a:t>
            </a:r>
            <a:r>
              <a:rPr lang="es-MX" sz="1400" dirty="0" smtClean="0">
                <a:latin typeface="Cambria" pitchFamily="18" charset="0"/>
              </a:rPr>
              <a:t>.</a:t>
            </a:r>
          </a:p>
          <a:p>
            <a:pPr fontAlgn="base"/>
            <a:endParaRPr lang="es-MX" sz="1400" dirty="0">
              <a:latin typeface="Cambria" pitchFamily="18" charset="0"/>
            </a:endParaRPr>
          </a:p>
          <a:p>
            <a:pPr fontAlgn="base"/>
            <a:r>
              <a:rPr lang="es-MX" sz="1400" dirty="0">
                <a:latin typeface="Cambria" pitchFamily="18" charset="0"/>
              </a:rPr>
              <a:t>Y lo mejor que puedes hacer al vender un producto es que el cliente sienta más deseo por tenerlo que necesidad en sí</a:t>
            </a:r>
            <a:r>
              <a:rPr lang="es-MX" sz="1400" dirty="0" smtClean="0">
                <a:latin typeface="Cambria" pitchFamily="18" charset="0"/>
              </a:rPr>
              <a:t>.</a:t>
            </a:r>
          </a:p>
          <a:p>
            <a:pPr fontAlgn="base"/>
            <a:endParaRPr lang="es-MX" sz="1400" dirty="0">
              <a:latin typeface="Cambria" pitchFamily="18" charset="0"/>
            </a:endParaRPr>
          </a:p>
          <a:p>
            <a:pPr fontAlgn="base"/>
            <a:r>
              <a:rPr lang="es-MX" sz="1400" dirty="0">
                <a:latin typeface="Cambria" pitchFamily="18" charset="0"/>
              </a:rPr>
              <a:t>Transmítele qué beneficios tiene para sus problemas, pero también </a:t>
            </a:r>
            <a:r>
              <a:rPr lang="es-MX" sz="1400" b="1" dirty="0">
                <a:latin typeface="Cambria" pitchFamily="18" charset="0"/>
              </a:rPr>
              <a:t>píntale una imagen en su mente del placer que sentirá al lograr lo que quiere.</a:t>
            </a:r>
            <a:endParaRPr lang="es-MX" sz="1400" dirty="0">
              <a:latin typeface="Cambria" pitchFamily="18" charset="0"/>
            </a:endParaRPr>
          </a:p>
        </p:txBody>
      </p:sp>
      <p:sp>
        <p:nvSpPr>
          <p:cNvPr id="3" name="2 Documento"/>
          <p:cNvSpPr/>
          <p:nvPr/>
        </p:nvSpPr>
        <p:spPr>
          <a:xfrm flipV="1">
            <a:off x="0" y="6196576"/>
            <a:ext cx="9144000" cy="661421"/>
          </a:xfrm>
          <a:prstGeom prst="flowChartDocumen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600"/>
          </a:p>
        </p:txBody>
      </p:sp>
      <p:sp>
        <p:nvSpPr>
          <p:cNvPr id="4" name="3 Documento"/>
          <p:cNvSpPr/>
          <p:nvPr/>
        </p:nvSpPr>
        <p:spPr>
          <a:xfrm flipV="1">
            <a:off x="0" y="6237312"/>
            <a:ext cx="9144000" cy="620688"/>
          </a:xfrm>
          <a:prstGeom prst="flowChartDocumen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5" name="Picture 5" descr="C:\Users\Javi\Desktop\PAGINA IMPAC\logo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98"/>
          <a:stretch/>
        </p:blipFill>
        <p:spPr bwMode="auto">
          <a:xfrm>
            <a:off x="7671887" y="5380625"/>
            <a:ext cx="1440715" cy="1492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51520" y="3131336"/>
            <a:ext cx="6120680" cy="286232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fontAlgn="base"/>
            <a:r>
              <a:rPr lang="es-MX" b="1" dirty="0">
                <a:solidFill>
                  <a:schemeClr val="bg1"/>
                </a:solidFill>
                <a:latin typeface="Cambria" pitchFamily="18" charset="0"/>
              </a:rPr>
              <a:t>7. Ponte en los zapatos de tu </a:t>
            </a:r>
            <a:r>
              <a:rPr lang="es-MX" b="1" dirty="0" smtClean="0">
                <a:solidFill>
                  <a:schemeClr val="bg1"/>
                </a:solidFill>
                <a:latin typeface="Cambria" pitchFamily="18" charset="0"/>
              </a:rPr>
              <a:t>comprador</a:t>
            </a:r>
          </a:p>
          <a:p>
            <a:pPr fontAlgn="base"/>
            <a:endParaRPr lang="es-MX" sz="800" b="1" dirty="0">
              <a:solidFill>
                <a:schemeClr val="bg1"/>
              </a:solidFill>
              <a:latin typeface="Cambria" pitchFamily="18" charset="0"/>
            </a:endParaRPr>
          </a:p>
          <a:p>
            <a:pPr fontAlgn="base"/>
            <a:r>
              <a:rPr lang="es-MX" sz="1400" dirty="0">
                <a:latin typeface="Cambria" pitchFamily="18" charset="0"/>
              </a:rPr>
              <a:t>En los negocios de cara al público </a:t>
            </a:r>
            <a:r>
              <a:rPr lang="es-MX" sz="1400" b="1" dirty="0">
                <a:latin typeface="Cambria" pitchFamily="18" charset="0"/>
              </a:rPr>
              <a:t>no </a:t>
            </a:r>
            <a:r>
              <a:rPr lang="es-MX" sz="1400" b="1" dirty="0" smtClean="0">
                <a:latin typeface="Cambria" pitchFamily="18" charset="0"/>
              </a:rPr>
              <a:t>vasta </a:t>
            </a:r>
            <a:r>
              <a:rPr lang="es-MX" sz="1400" b="1" dirty="0">
                <a:latin typeface="Cambria" pitchFamily="18" charset="0"/>
              </a:rPr>
              <a:t>con pensar que las mismas técnicas y estrategias </a:t>
            </a:r>
            <a:r>
              <a:rPr lang="es-MX" sz="1400" b="1" dirty="0" smtClean="0">
                <a:latin typeface="Cambria" pitchFamily="18" charset="0"/>
              </a:rPr>
              <a:t>van a vender.</a:t>
            </a:r>
            <a:r>
              <a:rPr lang="es-MX" sz="1400" dirty="0">
                <a:latin typeface="Cambria" pitchFamily="18" charset="0"/>
              </a:rPr>
              <a:t> </a:t>
            </a:r>
            <a:endParaRPr lang="es-MX" sz="1400" dirty="0" smtClean="0">
              <a:latin typeface="Cambria" pitchFamily="18" charset="0"/>
            </a:endParaRPr>
          </a:p>
          <a:p>
            <a:pPr fontAlgn="base"/>
            <a:endParaRPr lang="es-MX" sz="1400" dirty="0">
              <a:latin typeface="Cambria" pitchFamily="18" charset="0"/>
            </a:endParaRPr>
          </a:p>
          <a:p>
            <a:pPr fontAlgn="base"/>
            <a:r>
              <a:rPr lang="es-MX" sz="1400" dirty="0" smtClean="0">
                <a:latin typeface="Cambria" pitchFamily="18" charset="0"/>
              </a:rPr>
              <a:t>Cada </a:t>
            </a:r>
            <a:r>
              <a:rPr lang="es-MX" sz="1400" dirty="0">
                <a:latin typeface="Cambria" pitchFamily="18" charset="0"/>
              </a:rPr>
              <a:t>persona es única y necesita de un trato </a:t>
            </a:r>
            <a:r>
              <a:rPr lang="es-MX" sz="1400" dirty="0" smtClean="0">
                <a:latin typeface="Cambria" pitchFamily="18" charset="0"/>
              </a:rPr>
              <a:t>único, por </a:t>
            </a:r>
            <a:r>
              <a:rPr lang="es-MX" sz="1400" dirty="0">
                <a:latin typeface="Cambria" pitchFamily="18" charset="0"/>
              </a:rPr>
              <a:t>eso debes siempre ponerte en los zapatos de cada uno de tus clientes y adaptarte a cada tipo de personalidad</a:t>
            </a:r>
            <a:r>
              <a:rPr lang="es-MX" sz="1400" dirty="0" smtClean="0">
                <a:latin typeface="Cambria" pitchFamily="18" charset="0"/>
              </a:rPr>
              <a:t>.</a:t>
            </a:r>
          </a:p>
          <a:p>
            <a:pPr fontAlgn="base"/>
            <a:endParaRPr lang="es-MX" sz="1400" dirty="0">
              <a:latin typeface="Cambria" pitchFamily="18" charset="0"/>
            </a:endParaRPr>
          </a:p>
          <a:p>
            <a:pPr fontAlgn="base"/>
            <a:r>
              <a:rPr lang="es-MX" sz="1400" b="1" dirty="0">
                <a:latin typeface="Cambria" pitchFamily="18" charset="0"/>
              </a:rPr>
              <a:t>¿Tienes delante a un comprador que habla mucho y es entusiasta?</a:t>
            </a:r>
            <a:r>
              <a:rPr lang="es-MX" sz="1400" dirty="0">
                <a:latin typeface="Cambria" pitchFamily="18" charset="0"/>
              </a:rPr>
              <a:t> Déjale que termine y muestra la misma emoción que él.</a:t>
            </a:r>
          </a:p>
          <a:p>
            <a:pPr fontAlgn="base"/>
            <a:r>
              <a:rPr lang="es-MX" sz="1400" b="1" dirty="0">
                <a:latin typeface="Cambria" pitchFamily="18" charset="0"/>
              </a:rPr>
              <a:t>¿Es una persona callada y tímida?</a:t>
            </a:r>
            <a:r>
              <a:rPr lang="es-MX" sz="1400" dirty="0">
                <a:latin typeface="Cambria" pitchFamily="18" charset="0"/>
              </a:rPr>
              <a:t> Haz que se sienta cómodo contigo y pregúntale de forma calmada qué necesita</a:t>
            </a:r>
            <a:r>
              <a:rPr lang="es-MX" sz="1400" dirty="0" smtClean="0">
                <a:latin typeface="Cambria" pitchFamily="18" charset="0"/>
              </a:rPr>
              <a:t>.</a:t>
            </a:r>
            <a:endParaRPr lang="es-MX" sz="1400" dirty="0">
              <a:latin typeface="Cambria" pitchFamily="18" charset="0"/>
            </a:endParaRPr>
          </a:p>
        </p:txBody>
      </p:sp>
      <p:pic>
        <p:nvPicPr>
          <p:cNvPr id="4100" name="Picture 4" descr="Imagen relacionad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010" y="468980"/>
            <a:ext cx="3175462" cy="2116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Resultado de imagen para en los zapatos del client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3645024"/>
            <a:ext cx="2339142" cy="15245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6825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</TotalTime>
  <Words>14</Words>
  <Application>Microsoft Office PowerPoint</Application>
  <PresentationFormat>Presentación en pantalla (4:3)</PresentationFormat>
  <Paragraphs>54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Javi</dc:creator>
  <cp:lastModifiedBy>Javi</cp:lastModifiedBy>
  <cp:revision>8</cp:revision>
  <dcterms:created xsi:type="dcterms:W3CDTF">2019-02-13T19:32:16Z</dcterms:created>
  <dcterms:modified xsi:type="dcterms:W3CDTF">2019-02-13T22:59:49Z</dcterms:modified>
</cp:coreProperties>
</file>